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A664A965.xml" ContentType="application/vnd.ms-powerpoint.comments+xml"/>
  <Override PartName="/ppt/notesSlides/notesSlide3.xml" ContentType="application/vnd.openxmlformats-officedocument.presentationml.notesSlide+xml"/>
  <Override PartName="/ppt/comments/modernComment_107_3C79689.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A_D0E8583E.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9_BACED09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D_E06F63B3.xml" ContentType="application/vnd.ms-powerpoint.comments+xml"/>
  <Override PartName="/ppt/notesSlides/notesSlide19.xml" ContentType="application/vnd.openxmlformats-officedocument.presentationml.notesSlide+xml"/>
  <Override PartName="/ppt/comments/modernComment_118_1D06564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13_FABAC13A.xml" ContentType="application/vnd.ms-powerpoint.comments+xml"/>
  <Override PartName="/ppt/comments/modernComment_10D_79FB13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9" r:id="rId3"/>
    <p:sldId id="262" r:id="rId4"/>
    <p:sldId id="263" r:id="rId5"/>
    <p:sldId id="271" r:id="rId6"/>
    <p:sldId id="270" r:id="rId7"/>
    <p:sldId id="273" r:id="rId8"/>
    <p:sldId id="274" r:id="rId9"/>
    <p:sldId id="266" r:id="rId10"/>
    <p:sldId id="264" r:id="rId11"/>
    <p:sldId id="281" r:id="rId12"/>
    <p:sldId id="283" r:id="rId13"/>
    <p:sldId id="284" r:id="rId14"/>
    <p:sldId id="282" r:id="rId15"/>
    <p:sldId id="276" r:id="rId16"/>
    <p:sldId id="279" r:id="rId17"/>
    <p:sldId id="287" r:id="rId18"/>
    <p:sldId id="288" r:id="rId19"/>
    <p:sldId id="286" r:id="rId20"/>
    <p:sldId id="285" r:id="rId21"/>
    <p:sldId id="280" r:id="rId22"/>
    <p:sldId id="260" r:id="rId23"/>
    <p:sldId id="265" r:id="rId24"/>
    <p:sldId id="261" r:id="rId25"/>
    <p:sldId id="277" r:id="rId26"/>
    <p:sldId id="290" r:id="rId27"/>
    <p:sldId id="275" r:id="rId28"/>
    <p:sldId id="268"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9CABDE-A937-59CB-0A64-97A3DF0832AF}" name="Ryan Moreno" initials="RM" userId="S::ryan.moreno@mmnts.com::2bfa05a1-7039-4574-be6e-d335abdf9d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7B5D"/>
    <a:srgbClr val="FFCD8D"/>
    <a:srgbClr val="65B3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3"/>
    <p:restoredTop sz="52603"/>
  </p:normalViewPr>
  <p:slideViewPr>
    <p:cSldViewPr snapToGrid="0">
      <p:cViewPr>
        <p:scale>
          <a:sx n="125" d="100"/>
          <a:sy n="125" d="100"/>
        </p:scale>
        <p:origin x="72" y="-28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6_A664A965.xml><?xml version="1.0" encoding="utf-8"?>
<p188:cmLst xmlns:a="http://schemas.openxmlformats.org/drawingml/2006/main" xmlns:r="http://schemas.openxmlformats.org/officeDocument/2006/relationships" xmlns:p188="http://schemas.microsoft.com/office/powerpoint/2018/8/main">
  <p188:cm id="{D12004FF-2330-8D4F-A6FA-E7D49B547D02}" authorId="{DE9CABDE-A937-59CB-0A64-97A3DF0832AF}" created="2024-12-08T17:00:14.615">
    <pc:sldMkLst xmlns:pc="http://schemas.microsoft.com/office/powerpoint/2013/main/command">
      <pc:docMk/>
      <pc:sldMk cId="2791614821" sldId="262"/>
    </pc:sldMkLst>
    <p188:txBody>
      <a:bodyPr/>
      <a:lstStyle/>
      <a:p>
        <a:r>
          <a:rPr lang="en-US"/>
          <a:t>If this is from a paper, we should cite the figure below this</a:t>
        </a:r>
      </a:p>
    </p188:txBody>
  </p188:cm>
</p188:cmLst>
</file>

<file path=ppt/comments/modernComment_107_3C79689.xml><?xml version="1.0" encoding="utf-8"?>
<p188:cmLst xmlns:a="http://schemas.openxmlformats.org/drawingml/2006/main" xmlns:r="http://schemas.openxmlformats.org/officeDocument/2006/relationships" xmlns:p188="http://schemas.microsoft.com/office/powerpoint/2018/8/main">
  <p188:cm id="{55F2C4DD-F09E-8E47-98EF-837AD0C0F0FF}" authorId="{DE9CABDE-A937-59CB-0A64-97A3DF0832AF}" created="2024-12-08T05:59:00.734">
    <pc:sldMkLst xmlns:pc="http://schemas.microsoft.com/office/powerpoint/2013/main/command">
      <pc:docMk/>
      <pc:sldMk cId="63411849" sldId="263"/>
    </pc:sldMkLst>
    <p188:txBody>
      <a:bodyPr/>
      <a:lstStyle/>
      <a:p>
        <a:r>
          <a:rPr lang="en-US"/>
          <a:t>I think it could be good to include an example of a plot with “bad” color choice in the motivation
</a:t>
        </a:r>
      </a:p>
    </p188:txBody>
  </p188:cm>
</p188:cmLst>
</file>

<file path=ppt/comments/modernComment_10A_D0E8583E.xml><?xml version="1.0" encoding="utf-8"?>
<p188:cmLst xmlns:a="http://schemas.openxmlformats.org/drawingml/2006/main" xmlns:r="http://schemas.openxmlformats.org/officeDocument/2006/relationships" xmlns:p188="http://schemas.microsoft.com/office/powerpoint/2018/8/main">
  <p188:cm id="{B23E245E-60E5-3544-8895-76AB32B8DA40}" authorId="{DE9CABDE-A937-59CB-0A64-97A3DF0832AF}" created="2024-12-08T21:36:53.388">
    <pc:sldMkLst xmlns:pc="http://schemas.microsoft.com/office/powerpoint/2013/main/command">
      <pc:docMk/>
      <pc:sldMk cId="3504887870" sldId="266"/>
    </pc:sldMkLst>
    <p188:txBody>
      <a:bodyPr/>
      <a:lstStyle/>
      <a:p>
        <a:r>
          <a:rPr lang="en-US"/>
          <a:t>I think it would be good to replace this (or at least edit this) so that it is actually depicting our approach (i.e., images are solid color blocks, text is one of our prompts)</a:t>
        </a:r>
      </a:p>
    </p188:txBody>
  </p188:cm>
</p188:cmLst>
</file>

<file path=ppt/comments/modernComment_10D_79FB135.xml><?xml version="1.0" encoding="utf-8"?>
<p188:cmLst xmlns:a="http://schemas.openxmlformats.org/drawingml/2006/main" xmlns:r="http://schemas.openxmlformats.org/officeDocument/2006/relationships" xmlns:p188="http://schemas.microsoft.com/office/powerpoint/2018/8/main">
  <p188:cm id="{ABA9BFBE-EBDE-FE45-A636-DEAB4D9A6C37}" authorId="{DE9CABDE-A937-59CB-0A64-97A3DF0832AF}" created="2024-12-08T05:52:23.547">
    <pc:sldMkLst xmlns:pc="http://schemas.microsoft.com/office/powerpoint/2013/main/command">
      <pc:docMk/>
      <pc:sldMk cId="127906101" sldId="269"/>
    </pc:sldMkLst>
    <p188:txBody>
      <a:bodyPr/>
      <a:lstStyle/>
      <a:p>
        <a:r>
          <a:rPr lang="en-US"/>
          <a:t>For a presentation, the in-slide references we already have should be good</a:t>
        </a:r>
      </a:p>
    </p188:txBody>
  </p188:cm>
</p188:cmLst>
</file>

<file path=ppt/comments/modernComment_113_FABAC13A.xml><?xml version="1.0" encoding="utf-8"?>
<p188:cmLst xmlns:a="http://schemas.openxmlformats.org/drawingml/2006/main" xmlns:r="http://schemas.openxmlformats.org/officeDocument/2006/relationships" xmlns:p188="http://schemas.microsoft.com/office/powerpoint/2018/8/main">
  <p188:cm id="{FA11D25E-8404-7646-9F1D-668D8E84C553}" authorId="{DE9CABDE-A937-59CB-0A64-97A3DF0832AF}" created="2024-12-08T05:53:37.237">
    <pc:sldMkLst xmlns:pc="http://schemas.microsoft.com/office/powerpoint/2013/main/command">
      <pc:docMk/>
      <pc:sldMk cId="4206543162" sldId="275"/>
    </pc:sldMkLst>
    <p188:txBody>
      <a:bodyPr/>
      <a:lstStyle/>
      <a:p>
        <a:r>
          <a:rPr lang="en-US"/>
          <a:t>Let’s make a diagram for this method as well</a:t>
        </a:r>
      </a:p>
    </p188:txBody>
  </p188:cm>
</p188:cmLst>
</file>

<file path=ppt/comments/modernComment_118_1D065640.xml><?xml version="1.0" encoding="utf-8"?>
<p188:cmLst xmlns:a="http://schemas.openxmlformats.org/drawingml/2006/main" xmlns:r="http://schemas.openxmlformats.org/officeDocument/2006/relationships" xmlns:p188="http://schemas.microsoft.com/office/powerpoint/2018/8/main">
  <p188:cm id="{27B9C553-E2B8-9041-BD39-456914952698}" authorId="{DE9CABDE-A937-59CB-0A64-97A3DF0832AF}" created="2024-12-08T05:31:17.094">
    <ac:txMkLst xmlns:ac="http://schemas.microsoft.com/office/drawing/2013/main/command">
      <pc:docMk xmlns:pc="http://schemas.microsoft.com/office/powerpoint/2013/main/command"/>
      <pc:sldMk xmlns:pc="http://schemas.microsoft.com/office/powerpoint/2013/main/command" cId="486954560" sldId="280"/>
      <ac:spMk id="2" creationId="{23C2E1B0-5E3A-0C86-C7D3-F86EEAAFAC5D}"/>
      <ac:txMk cp="0" len="1">
        <ac:context len="35" hash="165569293"/>
      </ac:txMk>
    </ac:txMkLst>
    <p188:pos x="9895398" y="631201"/>
    <p188:txBody>
      <a:bodyPr/>
      <a:lstStyle/>
      <a:p>
        <a:r>
          <a:rPr lang="en-US"/>
          <a:t>I think this is a candidate slide to remove for time. Or we should try and declutter it (perhaps crop out the repeated titles and have common title with smaller labels for the differences)</a:t>
        </a:r>
      </a:p>
    </p188:txBody>
  </p188:cm>
</p188:cmLst>
</file>

<file path=ppt/comments/modernComment_119_BACED092.xml><?xml version="1.0" encoding="utf-8"?>
<p188:cmLst xmlns:a="http://schemas.openxmlformats.org/drawingml/2006/main" xmlns:r="http://schemas.openxmlformats.org/officeDocument/2006/relationships" xmlns:p188="http://schemas.microsoft.com/office/powerpoint/2018/8/main">
  <p188:cm id="{2711D138-6977-B449-A7E1-49A0216B03C6}" authorId="{DE9CABDE-A937-59CB-0A64-97A3DF0832AF}" created="2024-12-08T05:48:11.593">
    <pc:sldMkLst xmlns:pc="http://schemas.microsoft.com/office/powerpoint/2013/main/command">
      <pc:docMk/>
      <pc:sldMk cId="3134115986" sldId="281"/>
    </pc:sldMkLst>
    <p188:txBody>
      <a:bodyPr/>
      <a:lstStyle/>
      <a:p>
        <a:r>
          <a:rPr lang="en-US"/>
          <a:t>Let’s come up with abbreviations for the models to use consistently throughout</a:t>
        </a:r>
      </a:p>
    </p188:txBody>
  </p188:cm>
</p188:cmLst>
</file>

<file path=ppt/comments/modernComment_11D_E06F63B3.xml><?xml version="1.0" encoding="utf-8"?>
<p188:cmLst xmlns:a="http://schemas.openxmlformats.org/drawingml/2006/main" xmlns:r="http://schemas.openxmlformats.org/officeDocument/2006/relationships" xmlns:p188="http://schemas.microsoft.com/office/powerpoint/2018/8/main">
  <p188:cm id="{49D538D5-A55C-3141-A4B2-74DE647E19F2}" authorId="{DE9CABDE-A937-59CB-0A64-97A3DF0832AF}" created="2024-12-08T05:43:02.685">
    <pc:sldMkLst xmlns:pc="http://schemas.microsoft.com/office/powerpoint/2013/main/command">
      <pc:docMk/>
      <pc:sldMk cId="3765396403" sldId="285"/>
    </pc:sldMkLst>
    <p188:txBody>
      <a:bodyPr/>
      <a:lstStyle/>
      <a:p>
        <a:r>
          <a:rPr lang="en-US"/>
          <a:t>I think slide 19 is a better version of this since it’s a visual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985F3-2979-104D-ADCC-CB2D48EA7DC9}"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AFE72-69A7-8842-9987-801ECC37F4DB}" type="slidenum">
              <a:rPr lang="en-US" smtClean="0"/>
              <a:t>‹#›</a:t>
            </a:fld>
            <a:endParaRPr lang="en-US"/>
          </a:p>
        </p:txBody>
      </p:sp>
    </p:spTree>
    <p:extLst>
      <p:ext uri="{BB962C8B-B14F-4D97-AF65-F5344CB8AC3E}">
        <p14:creationId xmlns:p14="http://schemas.microsoft.com/office/powerpoint/2010/main" val="70963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often easier to think of when you think about objects in the real world that are historically deemed ‘color-able’ for example when you think of  a banana what color do you first think of?</a:t>
            </a:r>
          </a:p>
        </p:txBody>
      </p:sp>
      <p:sp>
        <p:nvSpPr>
          <p:cNvPr id="4" name="Slide Number Placeholder 3"/>
          <p:cNvSpPr>
            <a:spLocks noGrp="1"/>
          </p:cNvSpPr>
          <p:nvPr>
            <p:ph type="sldNum" sz="quarter" idx="5"/>
          </p:nvPr>
        </p:nvSpPr>
        <p:spPr/>
        <p:txBody>
          <a:bodyPr/>
          <a:lstStyle/>
          <a:p>
            <a:fld id="{65DAFE72-69A7-8842-9987-801ECC37F4DB}" type="slidenum">
              <a:rPr lang="en-US" smtClean="0"/>
              <a:t>2</a:t>
            </a:fld>
            <a:endParaRPr lang="en-US"/>
          </a:p>
        </p:txBody>
      </p:sp>
    </p:spTree>
    <p:extLst>
      <p:ext uri="{BB962C8B-B14F-4D97-AF65-F5344CB8AC3E}">
        <p14:creationId xmlns:p14="http://schemas.microsoft.com/office/powerpoint/2010/main" val="8581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/pdf/2404.05961</a:t>
            </a:r>
          </a:p>
        </p:txBody>
      </p:sp>
      <p:sp>
        <p:nvSpPr>
          <p:cNvPr id="4" name="Slide Number Placeholder 3"/>
          <p:cNvSpPr>
            <a:spLocks noGrp="1"/>
          </p:cNvSpPr>
          <p:nvPr>
            <p:ph type="sldNum" sz="quarter" idx="5"/>
          </p:nvPr>
        </p:nvSpPr>
        <p:spPr/>
        <p:txBody>
          <a:bodyPr/>
          <a:lstStyle/>
          <a:p>
            <a:fld id="{65DAFE72-69A7-8842-9987-801ECC37F4DB}" type="slidenum">
              <a:rPr lang="en-US" smtClean="0"/>
              <a:t>12</a:t>
            </a:fld>
            <a:endParaRPr lang="en-US"/>
          </a:p>
        </p:txBody>
      </p:sp>
    </p:spTree>
    <p:extLst>
      <p:ext uri="{BB962C8B-B14F-4D97-AF65-F5344CB8AC3E}">
        <p14:creationId xmlns:p14="http://schemas.microsoft.com/office/powerpoint/2010/main" val="254935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/pdf/2411.04997</a:t>
            </a:r>
          </a:p>
        </p:txBody>
      </p:sp>
      <p:sp>
        <p:nvSpPr>
          <p:cNvPr id="4" name="Slide Number Placeholder 3"/>
          <p:cNvSpPr>
            <a:spLocks noGrp="1"/>
          </p:cNvSpPr>
          <p:nvPr>
            <p:ph type="sldNum" sz="quarter" idx="5"/>
          </p:nvPr>
        </p:nvSpPr>
        <p:spPr/>
        <p:txBody>
          <a:bodyPr/>
          <a:lstStyle/>
          <a:p>
            <a:fld id="{65DAFE72-69A7-8842-9987-801ECC37F4DB}" type="slidenum">
              <a:rPr lang="en-US" smtClean="0"/>
              <a:t>13</a:t>
            </a:fld>
            <a:endParaRPr lang="en-US"/>
          </a:p>
        </p:txBody>
      </p:sp>
    </p:spTree>
    <p:extLst>
      <p:ext uri="{BB962C8B-B14F-4D97-AF65-F5344CB8AC3E}">
        <p14:creationId xmlns:p14="http://schemas.microsoft.com/office/powerpoint/2010/main" val="123291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/pdf/1706.03762</a:t>
            </a:r>
          </a:p>
          <a:p>
            <a:endParaRPr lang="en-US" dirty="0"/>
          </a:p>
          <a:p>
            <a:r>
              <a:rPr lang="en-US" dirty="0"/>
              <a:t>OpenAI modified the attention mechanism to be </a:t>
            </a:r>
            <a:r>
              <a:rPr lang="en-US" b="1" dirty="0"/>
              <a:t>unidirectional (causal)</a:t>
            </a:r>
            <a:r>
              <a:rPr lang="en-US" dirty="0"/>
              <a:t> for the decoder-only architecture. Each token can only attend to itself and tokens </a:t>
            </a:r>
            <a:r>
              <a:rPr lang="en-US" b="1" dirty="0"/>
              <a:t>before it</a:t>
            </a:r>
            <a:r>
              <a:rPr lang="en-US" dirty="0"/>
              <a:t>. This ensures that predictions depend only on prior context, making it suitable for language modeling, where future tokens are not available during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shifted to </a:t>
            </a:r>
            <a:r>
              <a:rPr lang="en-US" b="1" dirty="0"/>
              <a:t>unsupervised pretraining</a:t>
            </a:r>
            <a:r>
              <a:rPr lang="en-US" dirty="0"/>
              <a:t> on large, diverse text corpora (e.g., books, articles, and web data). The model learns general-purpose language representations by predicting the next token across a vast range of natural text.</a:t>
            </a:r>
          </a:p>
          <a:p>
            <a:endParaRPr lang="en-US" dirty="0"/>
          </a:p>
          <a:p>
            <a:pPr>
              <a:buFont typeface="Arial" panose="020B0604020202020204" pitchFamily="34" charset="0"/>
              <a:buChar char="•"/>
            </a:pPr>
            <a:r>
              <a:rPr lang="en-US" b="1" dirty="0"/>
              <a:t>In LMUML</a:t>
            </a:r>
            <a:r>
              <a:rPr lang="en-US" dirty="0"/>
              <a:t>: Improvements </a:t>
            </a:r>
            <a:r>
              <a:rPr lang="en-US" dirty="0" err="1"/>
              <a:t>included:</a:t>
            </a:r>
            <a:r>
              <a:rPr lang="en-US" b="1" dirty="0" err="1"/>
              <a:t>Layer</a:t>
            </a:r>
            <a:r>
              <a:rPr lang="en-US" b="1" dirty="0"/>
              <a:t> normalization adjustments</a:t>
            </a:r>
            <a:r>
              <a:rPr lang="en-US" dirty="0"/>
              <a:t>: Normalization was applied differently to stabilize training in large models.</a:t>
            </a:r>
          </a:p>
          <a:p>
            <a:pPr>
              <a:buFont typeface="Arial" panose="020B0604020202020204" pitchFamily="34" charset="0"/>
              <a:buChar char="•"/>
            </a:pPr>
            <a:r>
              <a:rPr lang="en-US" b="1" dirty="0"/>
              <a:t>Gradient clipping</a:t>
            </a:r>
            <a:r>
              <a:rPr lang="en-US" dirty="0"/>
              <a:t>: Used to prevent exploding gradients.</a:t>
            </a:r>
          </a:p>
          <a:p>
            <a:pPr>
              <a:buFont typeface="Arial" panose="020B0604020202020204" pitchFamily="34" charset="0"/>
              <a:buChar char="•"/>
            </a:pPr>
            <a:r>
              <a:rPr lang="en-US" b="1" dirty="0"/>
              <a:t>Learning rate schedules</a:t>
            </a:r>
            <a:r>
              <a:rPr lang="en-US" dirty="0"/>
              <a:t>: Adjustments to learning rates for better convergence during pretraining on large datasets.</a:t>
            </a:r>
          </a:p>
          <a:p>
            <a:endParaRPr lang="en-US" b="1" dirty="0"/>
          </a:p>
          <a:p>
            <a:r>
              <a:rPr lang="en-US" b="1" dirty="0"/>
              <a:t>In LMUML</a:t>
            </a:r>
            <a:r>
              <a:rPr lang="en-US" dirty="0"/>
              <a:t>: OpenAI used </a:t>
            </a:r>
            <a:r>
              <a:rPr lang="en-US" b="1" dirty="0"/>
              <a:t>Byte-Pair Encoding (BPE)</a:t>
            </a:r>
            <a:r>
              <a:rPr lang="en-US" dirty="0"/>
              <a:t> for tokenization to process diverse text inputs efficiently while ensuring compatibility with the unsupervised training pipeline.</a:t>
            </a:r>
          </a:p>
          <a:p>
            <a:endParaRPr lang="en-US" dirty="0"/>
          </a:p>
          <a:p>
            <a:pPr>
              <a:buFont typeface="Arial" panose="020B0604020202020204" pitchFamily="34" charset="0"/>
              <a:buChar char="•"/>
            </a:pPr>
            <a:r>
              <a:rPr lang="en-US" b="1" dirty="0"/>
              <a:t>In "Attention Is All You Need"</a:t>
            </a:r>
            <a:r>
              <a:rPr lang="en-US" dirty="0"/>
              <a:t>: The Transformer consists of both an </a:t>
            </a:r>
            <a:r>
              <a:rPr lang="en-US" b="1" dirty="0"/>
              <a:t>encoder</a:t>
            </a:r>
            <a:r>
              <a:rPr lang="en-US" dirty="0"/>
              <a:t> and a </a:t>
            </a:r>
            <a:r>
              <a:rPr lang="en-US" b="1" dirty="0" err="1"/>
              <a:t>decoder</a:t>
            </a:r>
            <a:r>
              <a:rPr lang="en-US" dirty="0" err="1"/>
              <a:t>:The</a:t>
            </a:r>
            <a:r>
              <a:rPr lang="en-US" dirty="0"/>
              <a:t> encoder processes input sequences.</a:t>
            </a:r>
          </a:p>
          <a:p>
            <a:pPr>
              <a:buFont typeface="Arial" panose="020B0604020202020204" pitchFamily="34" charset="0"/>
              <a:buChar char="•"/>
            </a:pPr>
            <a:r>
              <a:rPr lang="en-US" dirty="0"/>
              <a:t>The decoder generates output sequences, attending to both its own generated tokens and the encoder's representations.</a:t>
            </a:r>
          </a:p>
          <a:p>
            <a:r>
              <a:rPr lang="en-US" b="1" dirty="0"/>
              <a:t>In LMUML</a:t>
            </a:r>
            <a:r>
              <a:rPr lang="en-US" dirty="0"/>
              <a:t>: The model uses only the </a:t>
            </a:r>
            <a:r>
              <a:rPr lang="en-US" b="1" dirty="0"/>
              <a:t>decoder stack</a:t>
            </a:r>
            <a:r>
              <a:rPr lang="en-US" dirty="0"/>
              <a:t> of the Transformer, with no encoder. This simplifies the architecture and is optimized for autoregressive generation (predicting the next token in a sequence).</a:t>
            </a:r>
          </a:p>
          <a:p>
            <a:endParaRPr lang="en-US" dirty="0"/>
          </a:p>
          <a:p>
            <a:pPr>
              <a:buFont typeface="Arial" panose="020B0604020202020204" pitchFamily="34" charset="0"/>
              <a:buChar char="•"/>
            </a:pPr>
            <a:r>
              <a:rPr lang="en-US" b="1" dirty="0"/>
              <a:t>In "Attention Is All You Need"</a:t>
            </a:r>
            <a:r>
              <a:rPr lang="en-US" dirty="0"/>
              <a:t>: Positional encodings were static, sinusoidal vectors added to input embeddings to help the model recognize token order.</a:t>
            </a:r>
          </a:p>
          <a:p>
            <a:pPr>
              <a:buFont typeface="Arial" panose="020B0604020202020204" pitchFamily="34" charset="0"/>
              <a:buChar char="•"/>
            </a:pPr>
            <a:r>
              <a:rPr lang="en-US" b="1" dirty="0"/>
              <a:t>In LMUML</a:t>
            </a:r>
            <a:r>
              <a:rPr lang="en-US" dirty="0"/>
              <a:t>: OpenAI retained sinusoidal positional encodings without major modifications, though subsequent work like GPT-2 and GPT-3 explored trainable positional encodings.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14</a:t>
            </a:fld>
            <a:endParaRPr lang="en-US"/>
          </a:p>
        </p:txBody>
      </p:sp>
    </p:spTree>
    <p:extLst>
      <p:ext uri="{BB962C8B-B14F-4D97-AF65-F5344CB8AC3E}">
        <p14:creationId xmlns:p14="http://schemas.microsoft.com/office/powerpoint/2010/main" val="317013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LLM2CLIP is a fine-tuning strategy for CLIP, consisting of two stages. The first stage aims to improve the separability of the LLM’s output space, and the second stage involves fine-tuning by replacing CLIP’s text model with the LLM.</a:t>
            </a:r>
          </a:p>
          <a:p>
            <a:endParaRPr lang="en-US" dirty="0"/>
          </a:p>
          <a:p>
            <a:endParaRPr lang="en-US" dirty="0"/>
          </a:p>
          <a:p>
            <a:r>
              <a:rPr lang="en-US" dirty="0"/>
              <a:t>CLIP text encoder paragraph from paper:</a:t>
            </a:r>
            <a:br>
              <a:rPr lang="en-US" dirty="0"/>
            </a:br>
            <a:r>
              <a:rPr lang="en-US" dirty="0"/>
              <a:t>The text encoder is a Transformer (Vaswani et al., 2017) with the architecture modifications described in Radford et al. (2019). As a base size we use a 63M-parameter 12- layer 512-wide model with 8 attention heads. The transformer operates on a lower-cased byte pair encoding (BPE) representation of the text with a 49,152 vocab size (</a:t>
            </a:r>
            <a:r>
              <a:rPr lang="en-US" dirty="0" err="1"/>
              <a:t>Sennrich</a:t>
            </a:r>
            <a:r>
              <a:rPr lang="en-US" dirty="0"/>
              <a:t> et al., 2015). For computational efficiency, the max sequence length was capped at 76. The text sequence is bracketed with [SOS] and [EOS] tokens and the activations of the highest layer of the transformer at the [EOS] token are treated as the feature representation of the text which is layer normalized and then linearly projected into the multi-modal embedding space. Masked self-attention was used in the text encoder to preserve the ability to initialize with a pre-trained language model or add language modeling as an auxiliary objective, though exploration of this is left as future work.</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15</a:t>
            </a:fld>
            <a:endParaRPr lang="en-US"/>
          </a:p>
        </p:txBody>
      </p:sp>
    </p:spTree>
    <p:extLst>
      <p:ext uri="{BB962C8B-B14F-4D97-AF65-F5344CB8AC3E}">
        <p14:creationId xmlns:p14="http://schemas.microsoft.com/office/powerpoint/2010/main" val="156028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As we discussed, we used the cosine similarity of the color block and concept embeddings as their association score. For each concept, this allows us to rank the colors. We’ll look through a few categories to see what this looks like. </a:t>
            </a:r>
          </a:p>
          <a:p>
            <a:pPr marL="0" indent="0">
              <a:buNone/>
            </a:pPr>
            <a:endParaRPr lang="en-US" sz="1200" dirty="0"/>
          </a:p>
          <a:p>
            <a:pPr marL="0" indent="0">
              <a:buNone/>
            </a:pPr>
            <a:r>
              <a:rPr lang="en-US" sz="1200" dirty="0"/>
              <a:t>Here we have the ground truth colorings for banana from a human trial compared to our model’s predicted colorings. Interestingly, our model has a much smaller range of association scores, but is still able to capture a similar ranking pattern. In particular, we can see that our model ranks the yellow colors at the top followed by many of the light green colors.</a:t>
            </a:r>
          </a:p>
          <a:p>
            <a:pPr marL="0" indent="0">
              <a:buNone/>
            </a:pPr>
            <a:endParaRPr lang="en-US" sz="1200" dirty="0"/>
          </a:p>
        </p:txBody>
      </p:sp>
      <p:sp>
        <p:nvSpPr>
          <p:cNvPr id="4" name="Slide Number Placeholder 3"/>
          <p:cNvSpPr>
            <a:spLocks noGrp="1"/>
          </p:cNvSpPr>
          <p:nvPr>
            <p:ph type="sldNum" sz="quarter" idx="5"/>
          </p:nvPr>
        </p:nvSpPr>
        <p:spPr/>
        <p:txBody>
          <a:bodyPr/>
          <a:lstStyle/>
          <a:p>
            <a:fld id="{65DAFE72-69A7-8842-9987-801ECC37F4DB}" type="slidenum">
              <a:rPr lang="en-US" smtClean="0"/>
              <a:t>16</a:t>
            </a:fld>
            <a:endParaRPr lang="en-US"/>
          </a:p>
        </p:txBody>
      </p:sp>
    </p:spTree>
    <p:extLst>
      <p:ext uri="{BB962C8B-B14F-4D97-AF65-F5344CB8AC3E}">
        <p14:creationId xmlns:p14="http://schemas.microsoft.com/office/powerpoint/2010/main" val="12234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1ECB-42DB-58D6-E2D8-3810009EB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80AE5-FC74-6D6F-F671-9C3C7CAC5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91976-EBA7-6B1F-388F-7D0037146288}"/>
              </a:ext>
            </a:extLst>
          </p:cNvPr>
          <p:cNvSpPr>
            <a:spLocks noGrp="1"/>
          </p:cNvSpPr>
          <p:nvPr>
            <p:ph type="body" idx="1"/>
          </p:nvPr>
        </p:nvSpPr>
        <p:spPr/>
        <p:txBody>
          <a:bodyPr/>
          <a:lstStyle/>
          <a:p>
            <a:r>
              <a:rPr lang="en-US" dirty="0"/>
              <a:t>As might be expected, we found that our model performs markedly better when attempting to color physical objects as opposed to abstract ideas. Here are the results for the concept “comfort”, where we can see that our color rankings do not align at all with the ground truth color rankings.</a:t>
            </a:r>
          </a:p>
        </p:txBody>
      </p:sp>
      <p:sp>
        <p:nvSpPr>
          <p:cNvPr id="4" name="Slide Number Placeholder 3">
            <a:extLst>
              <a:ext uri="{FF2B5EF4-FFF2-40B4-BE49-F238E27FC236}">
                <a16:creationId xmlns:a16="http://schemas.microsoft.com/office/drawing/2014/main" id="{FD9FBB3F-DF19-7D34-DF4E-36666E6D52A7}"/>
              </a:ext>
            </a:extLst>
          </p:cNvPr>
          <p:cNvSpPr>
            <a:spLocks noGrp="1"/>
          </p:cNvSpPr>
          <p:nvPr>
            <p:ph type="sldNum" sz="quarter" idx="5"/>
          </p:nvPr>
        </p:nvSpPr>
        <p:spPr/>
        <p:txBody>
          <a:bodyPr/>
          <a:lstStyle/>
          <a:p>
            <a:fld id="{65DAFE72-69A7-8842-9987-801ECC37F4DB}" type="slidenum">
              <a:rPr lang="en-US" smtClean="0"/>
              <a:t>17</a:t>
            </a:fld>
            <a:endParaRPr lang="en-US"/>
          </a:p>
        </p:txBody>
      </p:sp>
    </p:spTree>
    <p:extLst>
      <p:ext uri="{BB962C8B-B14F-4D97-AF65-F5344CB8AC3E}">
        <p14:creationId xmlns:p14="http://schemas.microsoft.com/office/powerpoint/2010/main" val="185131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7EBD7-0175-D7D1-974B-BF725E7C0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67BFF-3957-896A-3CEF-D93EE4947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B5775-93E6-2854-AB99-5F23DEB59FC5}"/>
              </a:ext>
            </a:extLst>
          </p:cNvPr>
          <p:cNvSpPr>
            <a:spLocks noGrp="1"/>
          </p:cNvSpPr>
          <p:nvPr>
            <p:ph type="body" idx="1"/>
          </p:nvPr>
        </p:nvSpPr>
        <p:spPr/>
        <p:txBody>
          <a:bodyPr/>
          <a:lstStyle/>
          <a:p>
            <a:r>
              <a:rPr lang="en-US" dirty="0"/>
              <a:t>To highlight the difference in performance on physical objects and abstract concepts, we can compare the rank distributions. The bars are colored by the ground truth colorings, with the colors increasing in association from left to right, according to ground truth. The height of the bar indicates the ranking our model gave, with a taller bar meaning that the color was predicted to be well associated with the concept. If our model was to predict the exact same ordering of colors, the bars would align along this dotted diagonal line. The colorings for banana align quite well, especially for the most associated colors. In contrast, the color rankings for comfort show almost no correlation.</a:t>
            </a:r>
          </a:p>
        </p:txBody>
      </p:sp>
      <p:sp>
        <p:nvSpPr>
          <p:cNvPr id="4" name="Slide Number Placeholder 3">
            <a:extLst>
              <a:ext uri="{FF2B5EF4-FFF2-40B4-BE49-F238E27FC236}">
                <a16:creationId xmlns:a16="http://schemas.microsoft.com/office/drawing/2014/main" id="{A0B97170-DF72-7383-9240-340EF8D0AE4F}"/>
              </a:ext>
            </a:extLst>
          </p:cNvPr>
          <p:cNvSpPr>
            <a:spLocks noGrp="1"/>
          </p:cNvSpPr>
          <p:nvPr>
            <p:ph type="sldNum" sz="quarter" idx="5"/>
          </p:nvPr>
        </p:nvSpPr>
        <p:spPr/>
        <p:txBody>
          <a:bodyPr/>
          <a:lstStyle/>
          <a:p>
            <a:fld id="{65DAFE72-69A7-8842-9987-801ECC37F4DB}" type="slidenum">
              <a:rPr lang="en-US" smtClean="0"/>
              <a:t>18</a:t>
            </a:fld>
            <a:endParaRPr lang="en-US"/>
          </a:p>
        </p:txBody>
      </p:sp>
    </p:spTree>
    <p:extLst>
      <p:ext uri="{BB962C8B-B14F-4D97-AF65-F5344CB8AC3E}">
        <p14:creationId xmlns:p14="http://schemas.microsoft.com/office/powerpoint/2010/main" val="4848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3677F-29F6-19FB-AF40-0B372729F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662B3-EDBE-D959-5EE3-A22E862B4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966CF-794C-EAF1-BF6E-EE51A189C941}"/>
              </a:ext>
            </a:extLst>
          </p:cNvPr>
          <p:cNvSpPr>
            <a:spLocks noGrp="1"/>
          </p:cNvSpPr>
          <p:nvPr>
            <p:ph type="body" idx="1"/>
          </p:nvPr>
        </p:nvSpPr>
        <p:spPr/>
        <p:txBody>
          <a:bodyPr/>
          <a:lstStyle/>
          <a:p>
            <a:r>
              <a:rPr lang="en-US" dirty="0"/>
              <a:t>As another example, apple is an interesting category because the ground truth score has red colors and then green colors while our model predicts green and then red colors. Of course, both of these colors make sense semantically since there are red and green varieties of apples. </a:t>
            </a:r>
          </a:p>
          <a:p>
            <a:endParaRPr lang="en-US" dirty="0"/>
          </a:p>
          <a:p>
            <a:r>
              <a:rPr lang="en-US" dirty="0"/>
              <a:t>This suggests that it may be useful to consider the strength of the association score in addition to the rankings of the colors when evaluating our model. We considered a handful of metrics to capture the distance between the the ground truth color distribution and our predicted distribution for a given concept. For the purpose of simplicity and easy comparison with previous literature, we’ll focus on just the Pearson Correlation Coefficient for the rest of the presentation.</a:t>
            </a:r>
          </a:p>
        </p:txBody>
      </p:sp>
      <p:sp>
        <p:nvSpPr>
          <p:cNvPr id="4" name="Slide Number Placeholder 3">
            <a:extLst>
              <a:ext uri="{FF2B5EF4-FFF2-40B4-BE49-F238E27FC236}">
                <a16:creationId xmlns:a16="http://schemas.microsoft.com/office/drawing/2014/main" id="{339C0503-B029-8FD8-DD2E-6180227C2A38}"/>
              </a:ext>
            </a:extLst>
          </p:cNvPr>
          <p:cNvSpPr>
            <a:spLocks noGrp="1"/>
          </p:cNvSpPr>
          <p:nvPr>
            <p:ph type="sldNum" sz="quarter" idx="5"/>
          </p:nvPr>
        </p:nvSpPr>
        <p:spPr/>
        <p:txBody>
          <a:bodyPr/>
          <a:lstStyle/>
          <a:p>
            <a:fld id="{65DAFE72-69A7-8842-9987-801ECC37F4DB}" type="slidenum">
              <a:rPr lang="en-US" smtClean="0"/>
              <a:t>19</a:t>
            </a:fld>
            <a:endParaRPr lang="en-US"/>
          </a:p>
        </p:txBody>
      </p:sp>
    </p:spTree>
    <p:extLst>
      <p:ext uri="{BB962C8B-B14F-4D97-AF65-F5344CB8AC3E}">
        <p14:creationId xmlns:p14="http://schemas.microsoft.com/office/powerpoint/2010/main" val="115756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Used many metrics but primarily Pearson Correlation Coefficient (PCC) and Spearman Rank Correlation (SRC). Many results show strong positive correlation, highlighted are values over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PCC measures the </a:t>
            </a:r>
            <a:r>
              <a:rPr lang="en-US" sz="2800" b="1" dirty="0"/>
              <a:t>linear relationship</a:t>
            </a:r>
            <a:r>
              <a:rPr lang="en-US" sz="2800" dirty="0"/>
              <a:t> between two variables. It assumes the relationship can be described with a straight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SRC measures the </a:t>
            </a:r>
            <a:r>
              <a:rPr lang="en-US" sz="4000" b="1" dirty="0"/>
              <a:t>monotonic relationship</a:t>
            </a:r>
            <a:r>
              <a:rPr lang="en-US" sz="4000" dirty="0"/>
              <a:t> between two variables. It assesses how well the relationship can be described by a consistently increasing or decreasing function, even if the relationship is not linear.</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65DAFE72-69A7-8842-9987-801ECC37F4DB}" type="slidenum">
              <a:rPr lang="en-US" smtClean="0"/>
              <a:t>20</a:t>
            </a:fld>
            <a:endParaRPr lang="en-US"/>
          </a:p>
        </p:txBody>
      </p:sp>
    </p:spTree>
    <p:extLst>
      <p:ext uri="{BB962C8B-B14F-4D97-AF65-F5344CB8AC3E}">
        <p14:creationId xmlns:p14="http://schemas.microsoft.com/office/powerpoint/2010/main" val="3273705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21</a:t>
            </a:fld>
            <a:endParaRPr lang="en-US"/>
          </a:p>
        </p:txBody>
      </p:sp>
    </p:spTree>
    <p:extLst>
      <p:ext uri="{BB962C8B-B14F-4D97-AF65-F5344CB8AC3E}">
        <p14:creationId xmlns:p14="http://schemas.microsoft.com/office/powerpoint/2010/main" val="109912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F7064-5CEB-5A1D-E269-0EE0CA413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05237-DB0D-5AFE-E4BC-C8B9803BC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C1F04-C5C6-BA2C-85B7-27484C8521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6D440A-87BF-CBBB-3388-C0CC77AD4FDC}"/>
              </a:ext>
            </a:extLst>
          </p:cNvPr>
          <p:cNvSpPr>
            <a:spLocks noGrp="1"/>
          </p:cNvSpPr>
          <p:nvPr>
            <p:ph type="sldNum" sz="quarter" idx="5"/>
          </p:nvPr>
        </p:nvSpPr>
        <p:spPr/>
        <p:txBody>
          <a:bodyPr/>
          <a:lstStyle/>
          <a:p>
            <a:fld id="{65DAFE72-69A7-8842-9987-801ECC37F4DB}" type="slidenum">
              <a:rPr lang="en-US" smtClean="0"/>
              <a:t>3</a:t>
            </a:fld>
            <a:endParaRPr lang="en-US"/>
          </a:p>
        </p:txBody>
      </p:sp>
    </p:spTree>
    <p:extLst>
      <p:ext uri="{BB962C8B-B14F-4D97-AF65-F5344CB8AC3E}">
        <p14:creationId xmlns:p14="http://schemas.microsoft.com/office/powerpoint/2010/main" val="5860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performance of our model across the 20 concepts we considered. The bars above 0 indicate a concept for which our model’s predicted color distribution positively correlated with the ground truth, while the bars below 0 indicate a concept for which our model’s predicted color distribution negatively correlated with the ground truth. We see a clear distinction in which our plot performs well on traditionally colorable physical objects and poorly on abstract concepts. Interestingly, we see two outliers to this. First, our model performs well on “speed,” which can be explained  by the ground truth color distributions, in which “speed” is highly associated with red and green even though it is an abstract concept. Second, our model performs poorly on “mushroom” which may be because our model handles shades of grey poorly.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also shows the performance on three variations of our prompt, each of which use a slightly different sentence structure. Generally, the behavior on these prompts is similar, with no consistent top performer. This plot only shows the </a:t>
            </a:r>
            <a:r>
              <a:rPr lang="en-US" sz="1200" dirty="0" err="1"/>
              <a:t>ViT</a:t>
            </a:r>
            <a:r>
              <a:rPr lang="en-US" sz="1200" dirty="0"/>
              <a:t> 32 model, but we saw similar results with the Microsoft model.</a:t>
            </a:r>
          </a:p>
        </p:txBody>
      </p:sp>
      <p:sp>
        <p:nvSpPr>
          <p:cNvPr id="4" name="Slide Number Placeholder 3"/>
          <p:cNvSpPr>
            <a:spLocks noGrp="1"/>
          </p:cNvSpPr>
          <p:nvPr>
            <p:ph type="sldNum" sz="quarter" idx="5"/>
          </p:nvPr>
        </p:nvSpPr>
        <p:spPr/>
        <p:txBody>
          <a:bodyPr/>
          <a:lstStyle/>
          <a:p>
            <a:fld id="{65DAFE72-69A7-8842-9987-801ECC37F4DB}" type="slidenum">
              <a:rPr lang="en-US" smtClean="0"/>
              <a:t>22</a:t>
            </a:fld>
            <a:endParaRPr lang="en-US"/>
          </a:p>
        </p:txBody>
      </p:sp>
    </p:spTree>
    <p:extLst>
      <p:ext uri="{BB962C8B-B14F-4D97-AF65-F5344CB8AC3E}">
        <p14:creationId xmlns:p14="http://schemas.microsoft.com/office/powerpoint/2010/main" val="391351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23</a:t>
            </a:fld>
            <a:endParaRPr lang="en-US"/>
          </a:p>
        </p:txBody>
      </p:sp>
    </p:spTree>
    <p:extLst>
      <p:ext uri="{BB962C8B-B14F-4D97-AF65-F5344CB8AC3E}">
        <p14:creationId xmlns:p14="http://schemas.microsoft.com/office/powerpoint/2010/main" val="107039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difference in performance between the </a:t>
            </a:r>
            <a:r>
              <a:rPr lang="en-US" sz="1200" dirty="0" err="1"/>
              <a:t>ViT</a:t>
            </a:r>
            <a:r>
              <a:rPr lang="en-US" sz="1200" dirty="0"/>
              <a:t> B 64 model and Microsoft’s LLM2CLIP model. For each category, the left dot indicates the </a:t>
            </a:r>
            <a:r>
              <a:rPr lang="en-US" sz="1200" dirty="0" err="1"/>
              <a:t>ViT</a:t>
            </a:r>
            <a:r>
              <a:rPr lang="en-US" sz="1200" dirty="0"/>
              <a:t> model  performance and the right dot indicates the LLM2CLIP performance. The plot is ordered left to right by gap in model performance and the bars are colored by the better performing model. So we see that the LLM2CLIP model outperformed </a:t>
            </a:r>
            <a:r>
              <a:rPr lang="en-US" sz="1200" dirty="0" err="1"/>
              <a:t>ViT</a:t>
            </a:r>
            <a:r>
              <a:rPr lang="en-US" sz="1200" dirty="0"/>
              <a:t> 32 on slightly more than half of the categories, but there were larger performance gaps for the concepts that </a:t>
            </a:r>
            <a:r>
              <a:rPr lang="en-US" sz="1200" dirty="0" err="1"/>
              <a:t>ViT</a:t>
            </a:r>
            <a:r>
              <a:rPr lang="en-US" sz="1200" dirty="0"/>
              <a:t> 32 model performed better on. Overall, both models performed similarly, and we don’t have evidence to support the use of one over the other.</a:t>
            </a:r>
          </a:p>
        </p:txBody>
      </p:sp>
      <p:sp>
        <p:nvSpPr>
          <p:cNvPr id="4" name="Slide Number Placeholder 3"/>
          <p:cNvSpPr>
            <a:spLocks noGrp="1"/>
          </p:cNvSpPr>
          <p:nvPr>
            <p:ph type="sldNum" sz="quarter" idx="5"/>
          </p:nvPr>
        </p:nvSpPr>
        <p:spPr/>
        <p:txBody>
          <a:bodyPr/>
          <a:lstStyle/>
          <a:p>
            <a:fld id="{65DAFE72-69A7-8842-9987-801ECC37F4DB}" type="slidenum">
              <a:rPr lang="en-US" smtClean="0"/>
              <a:t>24</a:t>
            </a:fld>
            <a:endParaRPr lang="en-US"/>
          </a:p>
        </p:txBody>
      </p:sp>
    </p:spTree>
    <p:extLst>
      <p:ext uri="{BB962C8B-B14F-4D97-AF65-F5344CB8AC3E}">
        <p14:creationId xmlns:p14="http://schemas.microsoft.com/office/powerpoint/2010/main" val="18527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our models against the previous methods that we discussed earlier. The first column is the feature engineered, fully supervised method which requires human-labelled data to train, making it the most expensive method. The second column is the colorization method that requires only a set of images per concept. The third column is the technique leveraging Chat GPT-4, and the last two columns are our two models. Note that these last 3 techniques require pretrained LLMs but don’t require any task-specific training data. Note also that the first two methods only provided data on objects, so we don’t have correlations for the abstract concepts.</a:t>
            </a:r>
          </a:p>
          <a:p>
            <a:endParaRPr lang="en-US" dirty="0"/>
          </a:p>
          <a:p>
            <a:r>
              <a:rPr lang="en-US" dirty="0"/>
              <a:t>As you can see, the GPT-4 approach consistently outperforms the other approaches. Although outperformed by the GPT-4 approach and feature engineering approach, our model performs similarly to the colorization approach, and notably does not require task-specific training data. Overall, the GPT-4 approach is the clear winner.</a:t>
            </a:r>
          </a:p>
        </p:txBody>
      </p:sp>
      <p:sp>
        <p:nvSpPr>
          <p:cNvPr id="4" name="Slide Number Placeholder 3"/>
          <p:cNvSpPr>
            <a:spLocks noGrp="1"/>
          </p:cNvSpPr>
          <p:nvPr>
            <p:ph type="sldNum" sz="quarter" idx="5"/>
          </p:nvPr>
        </p:nvSpPr>
        <p:spPr/>
        <p:txBody>
          <a:bodyPr/>
          <a:lstStyle/>
          <a:p>
            <a:fld id="{65DAFE72-69A7-8842-9987-801ECC37F4DB}" type="slidenum">
              <a:rPr lang="en-US" smtClean="0"/>
              <a:t>25</a:t>
            </a:fld>
            <a:endParaRPr lang="en-US"/>
          </a:p>
        </p:txBody>
      </p:sp>
    </p:spTree>
    <p:extLst>
      <p:ext uri="{BB962C8B-B14F-4D97-AF65-F5344CB8AC3E}">
        <p14:creationId xmlns:p14="http://schemas.microsoft.com/office/powerpoint/2010/main" val="2289805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0EBB0-9B03-5426-A09E-B29F27EAF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37664-0AB4-B05E-9CC8-B0AD49D49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DDFF5-164C-A36F-5658-E059F52B4C7F}"/>
              </a:ext>
            </a:extLst>
          </p:cNvPr>
          <p:cNvSpPr>
            <a:spLocks noGrp="1"/>
          </p:cNvSpPr>
          <p:nvPr>
            <p:ph type="body" idx="1"/>
          </p:nvPr>
        </p:nvSpPr>
        <p:spPr/>
        <p:txBody>
          <a:bodyPr/>
          <a:lstStyle/>
          <a:p>
            <a:r>
              <a:rPr lang="en-US" dirty="0"/>
              <a:t>This is the same data shown as a plot. If we look at the right hand side of the plot, we see that the GPT-4 approach vastly outperforms our model when it comes to abstract concepts.</a:t>
            </a:r>
          </a:p>
        </p:txBody>
      </p:sp>
      <p:sp>
        <p:nvSpPr>
          <p:cNvPr id="4" name="Slide Number Placeholder 3">
            <a:extLst>
              <a:ext uri="{FF2B5EF4-FFF2-40B4-BE49-F238E27FC236}">
                <a16:creationId xmlns:a16="http://schemas.microsoft.com/office/drawing/2014/main" id="{2B412607-285A-DE18-DDFA-8F0D842B4EB4}"/>
              </a:ext>
            </a:extLst>
          </p:cNvPr>
          <p:cNvSpPr>
            <a:spLocks noGrp="1"/>
          </p:cNvSpPr>
          <p:nvPr>
            <p:ph type="sldNum" sz="quarter" idx="5"/>
          </p:nvPr>
        </p:nvSpPr>
        <p:spPr/>
        <p:txBody>
          <a:bodyPr/>
          <a:lstStyle/>
          <a:p>
            <a:fld id="{65DAFE72-69A7-8842-9987-801ECC37F4DB}" type="slidenum">
              <a:rPr lang="en-US" smtClean="0"/>
              <a:t>26</a:t>
            </a:fld>
            <a:endParaRPr lang="en-US"/>
          </a:p>
        </p:txBody>
      </p:sp>
    </p:spTree>
    <p:extLst>
      <p:ext uri="{BB962C8B-B14F-4D97-AF65-F5344CB8AC3E}">
        <p14:creationId xmlns:p14="http://schemas.microsoft.com/office/powerpoint/2010/main" val="191672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there is a need for automating palette generation particularly for data visualizations (think of the default colors provided in Tableau or your python visualization libraries you may use) , with the goal of suggesting semantically interpretable colors particularly when encoding categorical values with color. </a:t>
            </a:r>
          </a:p>
          <a:p>
            <a:endParaRPr lang="en-US" dirty="0"/>
          </a:p>
          <a:p>
            <a:endParaRPr lang="en-US" dirty="0"/>
          </a:p>
          <a:p>
            <a:endParaRPr lang="en-US" dirty="0"/>
          </a:p>
          <a:p>
            <a:r>
              <a:rPr lang="en-US" dirty="0"/>
              <a:t>_______</a:t>
            </a:r>
          </a:p>
          <a:p>
            <a:r>
              <a:rPr lang="en-US" dirty="0"/>
              <a:t>Gathering color-concept association scores from human trials is costly, especially when scaling to the many concepts that require categorical color encodings for effective data visualizations</a:t>
            </a:r>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4</a:t>
            </a:fld>
            <a:endParaRPr lang="en-US"/>
          </a:p>
        </p:txBody>
      </p:sp>
    </p:spTree>
    <p:extLst>
      <p:ext uri="{BB962C8B-B14F-4D97-AF65-F5344CB8AC3E}">
        <p14:creationId xmlns:p14="http://schemas.microsoft.com/office/powerpoint/2010/main" val="170599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Illustration of our pipeline for automatically extracting color distributions from images. The bottom flow (concepts to color ratings to human associations) describes the slow yet reliable direct approach using human experiments to determine ground truth associations. The top flow involves querying Google Images, extracting colors using a variety of different methods (features), then weighting those features appropriately to obtain estimated associations. Deciding which features to use and how to weight them is learned from human association data using sparse regression and cross-validation. Once the model is trained, color-concept associations can be quickly estimated for new concepts without additional human data.</a:t>
            </a:r>
          </a:p>
        </p:txBody>
      </p:sp>
      <p:sp>
        <p:nvSpPr>
          <p:cNvPr id="4" name="Slide Number Placeholder 3"/>
          <p:cNvSpPr>
            <a:spLocks noGrp="1"/>
          </p:cNvSpPr>
          <p:nvPr>
            <p:ph type="sldNum" sz="quarter" idx="5"/>
          </p:nvPr>
        </p:nvSpPr>
        <p:spPr/>
        <p:txBody>
          <a:bodyPr/>
          <a:lstStyle/>
          <a:p>
            <a:fld id="{65DAFE72-69A7-8842-9987-801ECC37F4DB}" type="slidenum">
              <a:rPr lang="en-US" smtClean="0"/>
              <a:t>6</a:t>
            </a:fld>
            <a:endParaRPr lang="en-US"/>
          </a:p>
        </p:txBody>
      </p:sp>
    </p:spTree>
    <p:extLst>
      <p:ext uri="{BB962C8B-B14F-4D97-AF65-F5344CB8AC3E}">
        <p14:creationId xmlns:p14="http://schemas.microsoft.com/office/powerpoint/2010/main" val="25948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B2858-B70E-CA7A-EC29-91FCA5392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4E4A6-AA59-E21F-2B28-E114AE0D7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0A038-ABD2-6B0A-6E42-8D156BE4D293}"/>
              </a:ext>
            </a:extLst>
          </p:cNvPr>
          <p:cNvSpPr>
            <a:spLocks noGrp="1"/>
          </p:cNvSpPr>
          <p:nvPr>
            <p:ph type="body" idx="1"/>
          </p:nvPr>
        </p:nvSpPr>
        <p:spPr/>
        <p:txBody>
          <a:bodyPr/>
          <a:lstStyle/>
          <a:p>
            <a:r>
              <a:rPr lang="en-US" dirty="0"/>
              <a:t>Figure 2: Example trial from the human color-concept association rating task (left) and GPT-4 rating task for the same color-concept pair (right). Bar graphs correspond to average human and GPT-4 color concept association ratings for the concept “bird” over the entire UW-71 color library.</a:t>
            </a:r>
          </a:p>
        </p:txBody>
      </p:sp>
      <p:sp>
        <p:nvSpPr>
          <p:cNvPr id="4" name="Slide Number Placeholder 3">
            <a:extLst>
              <a:ext uri="{FF2B5EF4-FFF2-40B4-BE49-F238E27FC236}">
                <a16:creationId xmlns:a16="http://schemas.microsoft.com/office/drawing/2014/main" id="{EC874C17-ADD7-D503-A7FF-23547FE12458}"/>
              </a:ext>
            </a:extLst>
          </p:cNvPr>
          <p:cNvSpPr>
            <a:spLocks noGrp="1"/>
          </p:cNvSpPr>
          <p:nvPr>
            <p:ph type="sldNum" sz="quarter" idx="5"/>
          </p:nvPr>
        </p:nvSpPr>
        <p:spPr/>
        <p:txBody>
          <a:bodyPr/>
          <a:lstStyle/>
          <a:p>
            <a:fld id="{65DAFE72-69A7-8842-9987-801ECC37F4DB}" type="slidenum">
              <a:rPr lang="en-US" smtClean="0"/>
              <a:t>7</a:t>
            </a:fld>
            <a:endParaRPr lang="en-US"/>
          </a:p>
        </p:txBody>
      </p:sp>
    </p:spTree>
    <p:extLst>
      <p:ext uri="{BB962C8B-B14F-4D97-AF65-F5344CB8AC3E}">
        <p14:creationId xmlns:p14="http://schemas.microsoft.com/office/powerpoint/2010/main" val="173982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AB61E-BFE5-71F8-8FBF-34736B55E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A1923-6C4D-7BFA-C28C-49BA3E73E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DF9E3-C92B-5ED8-DF61-1839070C7E1C}"/>
              </a:ext>
            </a:extLst>
          </p:cNvPr>
          <p:cNvSpPr>
            <a:spLocks noGrp="1"/>
          </p:cNvSpPr>
          <p:nvPr>
            <p:ph type="body" idx="1"/>
          </p:nvPr>
        </p:nvSpPr>
        <p:spPr/>
        <p:txBody>
          <a:bodyPr/>
          <a:lstStyle/>
          <a:p>
            <a:r>
              <a:rPr lang="en-US" dirty="0"/>
              <a:t>Fig 1: We introduce a method for automatically extracting color-concept associations from natural images. We apply a colorization neural network to predict color distributions for the input images. The distributions are transformed into ratings for a color library, which are then aggregated across multiple images of a concept to provide the color-concept associations.</a:t>
            </a:r>
          </a:p>
        </p:txBody>
      </p:sp>
      <p:sp>
        <p:nvSpPr>
          <p:cNvPr id="4" name="Slide Number Placeholder 3">
            <a:extLst>
              <a:ext uri="{FF2B5EF4-FFF2-40B4-BE49-F238E27FC236}">
                <a16:creationId xmlns:a16="http://schemas.microsoft.com/office/drawing/2014/main" id="{E771481E-0ACE-8353-5ACC-3278E7EAE1D5}"/>
              </a:ext>
            </a:extLst>
          </p:cNvPr>
          <p:cNvSpPr>
            <a:spLocks noGrp="1"/>
          </p:cNvSpPr>
          <p:nvPr>
            <p:ph type="sldNum" sz="quarter" idx="5"/>
          </p:nvPr>
        </p:nvSpPr>
        <p:spPr/>
        <p:txBody>
          <a:bodyPr/>
          <a:lstStyle/>
          <a:p>
            <a:fld id="{65DAFE72-69A7-8842-9987-801ECC37F4DB}" type="slidenum">
              <a:rPr lang="en-US" smtClean="0"/>
              <a:t>8</a:t>
            </a:fld>
            <a:endParaRPr lang="en-US"/>
          </a:p>
        </p:txBody>
      </p:sp>
    </p:spTree>
    <p:extLst>
      <p:ext uri="{BB962C8B-B14F-4D97-AF65-F5344CB8AC3E}">
        <p14:creationId xmlns:p14="http://schemas.microsoft.com/office/powerpoint/2010/main" val="423467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Summary of our approach. While standard image models jointly train an image feature extractor and a linear classifier to predict some label, CLIP jointly trains an image encoder and a </a:t>
            </a:r>
            <a:r>
              <a:rPr lang="en-US" dirty="0" err="1"/>
              <a:t>atext</a:t>
            </a:r>
            <a:r>
              <a:rPr lang="en-US" dirty="0"/>
              <a:t> encoder to predict the correct pairings of a batch of (image, text) training examples. At test time the learned text encoder synthesizes a zero-shot linear classifier by embedding the names or descriptions of the target dataset’s classes.</a:t>
            </a:r>
          </a:p>
        </p:txBody>
      </p:sp>
      <p:sp>
        <p:nvSpPr>
          <p:cNvPr id="4" name="Slide Number Placeholder 3"/>
          <p:cNvSpPr>
            <a:spLocks noGrp="1"/>
          </p:cNvSpPr>
          <p:nvPr>
            <p:ph type="sldNum" sz="quarter" idx="5"/>
          </p:nvPr>
        </p:nvSpPr>
        <p:spPr/>
        <p:txBody>
          <a:bodyPr/>
          <a:lstStyle/>
          <a:p>
            <a:fld id="{65DAFE72-69A7-8842-9987-801ECC37F4DB}" type="slidenum">
              <a:rPr lang="en-US" smtClean="0"/>
              <a:t>9</a:t>
            </a:fld>
            <a:endParaRPr lang="en-US"/>
          </a:p>
        </p:txBody>
      </p:sp>
    </p:spTree>
    <p:extLst>
      <p:ext uri="{BB962C8B-B14F-4D97-AF65-F5344CB8AC3E}">
        <p14:creationId xmlns:p14="http://schemas.microsoft.com/office/powerpoint/2010/main" val="40428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we are using was share by the Schloss Visual reasoning lab, we had 20 concepts and 71 colors which are defined in CIELAB space, these serve as the ground truth data for our experiment. These were also used in the </a:t>
            </a:r>
            <a:r>
              <a:rPr lang="en-US" sz="1200" dirty="0"/>
              <a:t>Large Language Models paper though the other studies used a set of 51 color from the same space and a separate set of concepts.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schlosslab.discovery.wisc.edu</a:t>
            </a:r>
            <a:r>
              <a:rPr lang="en-US" dirty="0"/>
              <a:t>/</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10</a:t>
            </a:fld>
            <a:endParaRPr lang="en-US"/>
          </a:p>
        </p:txBody>
      </p:sp>
    </p:spTree>
    <p:extLst>
      <p:ext uri="{BB962C8B-B14F-4D97-AF65-F5344CB8AC3E}">
        <p14:creationId xmlns:p14="http://schemas.microsoft.com/office/powerpoint/2010/main" val="13562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B039-5A02-D521-5A5E-2D4302E94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F4563-7CB0-38D8-22ED-98028767E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D01A8-4975-B494-04CB-9695C3572868}"/>
              </a:ext>
            </a:extLst>
          </p:cNvPr>
          <p:cNvSpPr>
            <a:spLocks noGrp="1"/>
          </p:cNvSpPr>
          <p:nvPr>
            <p:ph type="body" idx="1"/>
          </p:nvPr>
        </p:nvSpPr>
        <p:spPr/>
        <p:txBody>
          <a:bodyPr/>
          <a:lstStyle/>
          <a:p>
            <a:r>
              <a:rPr lang="en-US" dirty="0"/>
              <a:t>TODO: write up a script for this slide to explain the Contrastive Finetuning and differences in the text encoders across the 2 experiments </a:t>
            </a:r>
          </a:p>
          <a:p>
            <a:endParaRPr lang="en-US" dirty="0"/>
          </a:p>
          <a:p>
            <a:endParaRPr lang="en-US" dirty="0"/>
          </a:p>
          <a:p>
            <a:endParaRPr lang="en-US" dirty="0"/>
          </a:p>
          <a:p>
            <a:endParaRPr lang="en-US" dirty="0"/>
          </a:p>
          <a:p>
            <a:endParaRPr lang="en-US" dirty="0"/>
          </a:p>
          <a:p>
            <a:r>
              <a:rPr lang="en-US" dirty="0"/>
              <a:t>____________________________________________</a:t>
            </a:r>
          </a:p>
          <a:p>
            <a:endParaRPr lang="en-US" dirty="0"/>
          </a:p>
        </p:txBody>
      </p:sp>
      <p:sp>
        <p:nvSpPr>
          <p:cNvPr id="4" name="Slide Number Placeholder 3">
            <a:extLst>
              <a:ext uri="{FF2B5EF4-FFF2-40B4-BE49-F238E27FC236}">
                <a16:creationId xmlns:a16="http://schemas.microsoft.com/office/drawing/2014/main" id="{F4E9D627-E9E0-4625-A946-5CFD8162EE02}"/>
              </a:ext>
            </a:extLst>
          </p:cNvPr>
          <p:cNvSpPr>
            <a:spLocks noGrp="1"/>
          </p:cNvSpPr>
          <p:nvPr>
            <p:ph type="sldNum" sz="quarter" idx="5"/>
          </p:nvPr>
        </p:nvSpPr>
        <p:spPr/>
        <p:txBody>
          <a:bodyPr/>
          <a:lstStyle/>
          <a:p>
            <a:fld id="{65DAFE72-69A7-8842-9987-801ECC37F4DB}" type="slidenum">
              <a:rPr lang="en-US" smtClean="0"/>
              <a:t>11</a:t>
            </a:fld>
            <a:endParaRPr lang="en-US"/>
          </a:p>
        </p:txBody>
      </p:sp>
    </p:spTree>
    <p:extLst>
      <p:ext uri="{BB962C8B-B14F-4D97-AF65-F5344CB8AC3E}">
        <p14:creationId xmlns:p14="http://schemas.microsoft.com/office/powerpoint/2010/main" val="417641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153F-C609-98A3-6BCD-B08A14D25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5A5AF7-EB40-6B6D-6493-B6EAC0B59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9B770-CE39-D047-73C3-A9B0191742F9}"/>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D6ADC37-241A-24B2-5C48-75B81012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FECA3-FE0D-07A5-BF1C-FCD7FA9125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98590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D2F9-936A-CF5B-956C-684E5BAF5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186229-C755-3F9A-3EF0-A21AC0CE3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AB4B7-C26D-F485-E3C4-4562A1AEA096}"/>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555F35BD-0EC9-28C6-DAAB-8CAC59541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A0308-C08F-04B4-DF32-888ED2E8F2B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41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DE99A-E411-60AD-6493-26375F63A9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DB118-EBC9-2D18-666B-4618A58F4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CB311-7EF0-0B8D-36DF-9FED5A83B43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0261043-2329-4189-B48C-F7547D6C3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4196F-F42A-B8AF-AC40-C0E3EA73D29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51397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9986-0FA8-29C2-042C-6E2CA85ADE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ADC64-0129-F5F5-6578-3A0A19C74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83DDB-C8B7-4286-68E3-49B46CCF999C}"/>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2571B02F-7CF0-E43C-2DE3-4166BB77A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20F7E-E678-D63D-7027-952B1B2D5EC8}"/>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1242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7CDD-A3FB-2F14-7B00-844DB9837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10B53A-EFA5-94D5-0545-6B73318BA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EBAC35-8AB7-942D-9F80-25463201077D}"/>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A6A6C7C6-7B57-3E25-43A0-D9876AC73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19CC7-AFF5-D9AE-8809-335608B468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32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7B37-E3EF-E138-0E75-E6D80A1D7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8E5F9-282C-017D-B47B-7F14FC632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0BFEFF-CFE1-A577-8485-C4A8282D1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F11474-A594-1D85-14D5-684337C39E20}"/>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CB05AFFF-88D1-C1DF-517B-CC0D2077C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7DB4B-D781-FAAF-DC37-2EA492114D6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291363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990-1EB1-16EC-7F67-AEF873237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5B14B-4B6D-A8C4-5C0E-9D158355F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620C7D-0FDD-57EB-FC12-D7FE86C17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4E8254-9CBC-D5DB-68CA-4979ACD55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5FA36-DB4C-AF38-B7A2-3D09AF5962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AE018-3EB1-40D9-471A-EA576D90B22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8" name="Footer Placeholder 7">
            <a:extLst>
              <a:ext uri="{FF2B5EF4-FFF2-40B4-BE49-F238E27FC236}">
                <a16:creationId xmlns:a16="http://schemas.microsoft.com/office/drawing/2014/main" id="{865030C6-6DD4-FCD0-506A-FEDE879F1F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F3351-D9BB-F18D-3C80-C45FA0526CEB}"/>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86747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9115-C984-85DF-DE04-1A8A57DB3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0674FA-1869-BB4C-6D2C-945B844232E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4" name="Footer Placeholder 3">
            <a:extLst>
              <a:ext uri="{FF2B5EF4-FFF2-40B4-BE49-F238E27FC236}">
                <a16:creationId xmlns:a16="http://schemas.microsoft.com/office/drawing/2014/main" id="{0F694E1C-51A5-6202-AF98-B74337E598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96AB41-1AC0-0AAC-018A-2B7804B6F5D0}"/>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5223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F016A-34B5-B972-4B04-CAEC9C509BD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3" name="Footer Placeholder 2">
            <a:extLst>
              <a:ext uri="{FF2B5EF4-FFF2-40B4-BE49-F238E27FC236}">
                <a16:creationId xmlns:a16="http://schemas.microsoft.com/office/drawing/2014/main" id="{3997B868-42E2-ECF0-FAD6-4F5F8BD2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603F58-0EC5-05B2-1BD1-59326CD2D029}"/>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01458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A245-8B4F-1F58-EA41-5012540CF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A9ADD-2932-EC39-BC6B-A5B471CDB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A9EA7E-2DC5-31CD-12DB-3AB6B27DA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D1C50-55DC-0703-2F74-5AE21ED34D45}"/>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D74F173E-5BCC-9080-C10C-29C978CBA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D402A-D1A9-BE5A-5987-786F62BD558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73407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C46E-4ECE-C158-2FCB-DFE8EA46F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085E2-2086-E98B-951A-B3F041917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61729-FFD4-F376-3CC6-5176DF482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FB496-A64A-E8ED-3D09-F83232A82268}"/>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75BAB9AC-8A70-6A61-9A6B-6DB184ABE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3C40F-FACF-A920-3628-F179CBBA5C93}"/>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60412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DECB18-3405-AD2B-F401-10ABC2DC2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96C48-53AB-01FF-E402-595115575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B17B3-4C13-8E8B-2BF0-65F9F17CC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FD94594-1802-63CA-D327-161FDFC1C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C86C82-5543-4361-2A05-408F7BD0F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6D0BED-8178-744E-A64E-3B287D5AB881}" type="slidenum">
              <a:rPr lang="en-US" smtClean="0"/>
              <a:t>‹#›</a:t>
            </a:fld>
            <a:endParaRPr lang="en-US"/>
          </a:p>
        </p:txBody>
      </p:sp>
    </p:spTree>
    <p:extLst>
      <p:ext uri="{BB962C8B-B14F-4D97-AF65-F5344CB8AC3E}">
        <p14:creationId xmlns:p14="http://schemas.microsoft.com/office/powerpoint/2010/main" val="90982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18/10/relationships/comments" Target="../comments/modernComment_119_BACED09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D_E06F63B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8_1D065640.xm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microsoft.com/office/2018/10/relationships/comments" Target="../comments/modernComment_113_FABAC13A.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10D_79FB13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6_A664A96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7_3C79689.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A_D0E8583E.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22D5F-C0B9-0772-4875-35996B66E831}"/>
              </a:ext>
            </a:extLst>
          </p:cNvPr>
          <p:cNvSpPr>
            <a:spLocks noGrp="1"/>
          </p:cNvSpPr>
          <p:nvPr>
            <p:ph type="ctrTitle"/>
          </p:nvPr>
        </p:nvSpPr>
        <p:spPr>
          <a:xfrm>
            <a:off x="4654296" y="640080"/>
            <a:ext cx="6894576" cy="3566160"/>
          </a:xfrm>
        </p:spPr>
        <p:txBody>
          <a:bodyPr anchor="b">
            <a:normAutofit/>
          </a:bodyPr>
          <a:lstStyle/>
          <a:p>
            <a:pPr algn="l"/>
            <a:r>
              <a:rPr lang="en-US" sz="5600" dirty="0"/>
              <a:t>Do Multimodal Models Show Evidence of Semantic Color Discriminability?</a:t>
            </a:r>
          </a:p>
        </p:txBody>
      </p:sp>
      <p:sp>
        <p:nvSpPr>
          <p:cNvPr id="3" name="Subtitle 2">
            <a:extLst>
              <a:ext uri="{FF2B5EF4-FFF2-40B4-BE49-F238E27FC236}">
                <a16:creationId xmlns:a16="http://schemas.microsoft.com/office/drawing/2014/main" id="{83193178-E5B6-B39D-5CEB-F7D53AA025D8}"/>
              </a:ext>
            </a:extLst>
          </p:cNvPr>
          <p:cNvSpPr>
            <a:spLocks noGrp="1"/>
          </p:cNvSpPr>
          <p:nvPr>
            <p:ph type="subTitle" idx="1"/>
          </p:nvPr>
        </p:nvSpPr>
        <p:spPr>
          <a:xfrm>
            <a:off x="4654296" y="4636008"/>
            <a:ext cx="6894576" cy="1572768"/>
          </a:xfrm>
        </p:spPr>
        <p:txBody>
          <a:bodyPr>
            <a:normAutofit/>
          </a:bodyPr>
          <a:lstStyle/>
          <a:p>
            <a:pPr algn="l"/>
            <a:r>
              <a:rPr lang="en-US" dirty="0"/>
              <a:t>Ryan Moreno &amp; Laura Roettges</a:t>
            </a:r>
            <a:endParaRPr lang="en-US"/>
          </a:p>
        </p:txBody>
      </p:sp>
      <p:pic>
        <p:nvPicPr>
          <p:cNvPr id="5" name="Picture 4" descr="Color chart with labels">
            <a:extLst>
              <a:ext uri="{FF2B5EF4-FFF2-40B4-BE49-F238E27FC236}">
                <a16:creationId xmlns:a16="http://schemas.microsoft.com/office/drawing/2014/main" id="{9D010D38-5373-2154-CF26-D996B0DCB229}"/>
              </a:ext>
            </a:extLst>
          </p:cNvPr>
          <p:cNvPicPr>
            <a:picLocks noChangeAspect="1"/>
          </p:cNvPicPr>
          <p:nvPr/>
        </p:nvPicPr>
        <p:blipFill>
          <a:blip r:embed="rId2"/>
          <a:srcRect l="35476" r="25106"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13953-A9D7-1A46-BF30-4D2F4D71DEE2}"/>
              </a:ext>
            </a:extLst>
          </p:cNvPr>
          <p:cNvSpPr>
            <a:spLocks noGrp="1"/>
          </p:cNvSpPr>
          <p:nvPr>
            <p:ph type="title"/>
          </p:nvPr>
        </p:nvSpPr>
        <p:spPr>
          <a:xfrm>
            <a:off x="7353824" y="554510"/>
            <a:ext cx="3999971" cy="1689029"/>
          </a:xfrm>
        </p:spPr>
        <p:txBody>
          <a:bodyPr anchor="b">
            <a:normAutofit/>
          </a:bodyPr>
          <a:lstStyle/>
          <a:p>
            <a:r>
              <a:rPr lang="en-US" sz="4000" dirty="0"/>
              <a:t>Data</a:t>
            </a:r>
          </a:p>
        </p:txBody>
      </p:sp>
      <p:pic>
        <p:nvPicPr>
          <p:cNvPr id="9" name="Picture 8" descr="A graph of different colored lines&#10;&#10;Description automatically generated">
            <a:extLst>
              <a:ext uri="{FF2B5EF4-FFF2-40B4-BE49-F238E27FC236}">
                <a16:creationId xmlns:a16="http://schemas.microsoft.com/office/drawing/2014/main" id="{8F746F97-2416-24B4-BAD5-6343A46927CA}"/>
              </a:ext>
            </a:extLst>
          </p:cNvPr>
          <p:cNvPicPr>
            <a:picLocks noChangeAspect="1"/>
          </p:cNvPicPr>
          <p:nvPr/>
        </p:nvPicPr>
        <p:blipFill>
          <a:blip r:embed="rId3"/>
          <a:stretch>
            <a:fillRect/>
          </a:stretch>
        </p:blipFill>
        <p:spPr>
          <a:xfrm>
            <a:off x="160565" y="55209"/>
            <a:ext cx="3448545" cy="3448545"/>
          </a:xfrm>
          <a:prstGeom prst="rect">
            <a:avLst/>
          </a:prstGeom>
        </p:spPr>
      </p:pic>
      <p:pic>
        <p:nvPicPr>
          <p:cNvPr id="5" name="Picture 4" descr="A graph of color and scale&#10;&#10;Description automatically generated with medium confidence">
            <a:extLst>
              <a:ext uri="{FF2B5EF4-FFF2-40B4-BE49-F238E27FC236}">
                <a16:creationId xmlns:a16="http://schemas.microsoft.com/office/drawing/2014/main" id="{1D14499E-DC22-B7BE-838B-D954B3E13A9E}"/>
              </a:ext>
            </a:extLst>
          </p:cNvPr>
          <p:cNvPicPr>
            <a:picLocks noChangeAspect="1"/>
          </p:cNvPicPr>
          <p:nvPr/>
        </p:nvPicPr>
        <p:blipFill>
          <a:blip r:embed="rId4"/>
          <a:stretch>
            <a:fillRect/>
          </a:stretch>
        </p:blipFill>
        <p:spPr>
          <a:xfrm>
            <a:off x="3769676" y="117243"/>
            <a:ext cx="3324479" cy="3324479"/>
          </a:xfrm>
          <a:prstGeom prst="rect">
            <a:avLst/>
          </a:prstGeom>
        </p:spPr>
      </p:pic>
      <p:pic>
        <p:nvPicPr>
          <p:cNvPr id="11" name="Picture 10" descr="A graph of color lines&#10;&#10;Description automatically generated with medium confidence">
            <a:extLst>
              <a:ext uri="{FF2B5EF4-FFF2-40B4-BE49-F238E27FC236}">
                <a16:creationId xmlns:a16="http://schemas.microsoft.com/office/drawing/2014/main" id="{6BA583FF-7373-D9EE-B18F-E7BCEB503B8B}"/>
              </a:ext>
            </a:extLst>
          </p:cNvPr>
          <p:cNvPicPr>
            <a:picLocks noChangeAspect="1"/>
          </p:cNvPicPr>
          <p:nvPr/>
        </p:nvPicPr>
        <p:blipFill>
          <a:blip r:embed="rId5"/>
          <a:stretch>
            <a:fillRect/>
          </a:stretch>
        </p:blipFill>
        <p:spPr>
          <a:xfrm>
            <a:off x="161969" y="3406851"/>
            <a:ext cx="3447141" cy="3447141"/>
          </a:xfrm>
          <a:prstGeom prst="rect">
            <a:avLst/>
          </a:prstGeom>
        </p:spPr>
      </p:pic>
      <p:pic>
        <p:nvPicPr>
          <p:cNvPr id="7" name="Picture 6" descr="A graph of color lines&#10;&#10;Description automatically generated">
            <a:extLst>
              <a:ext uri="{FF2B5EF4-FFF2-40B4-BE49-F238E27FC236}">
                <a16:creationId xmlns:a16="http://schemas.microsoft.com/office/drawing/2014/main" id="{E7D3A93D-0327-528A-FA54-157338A74254}"/>
              </a:ext>
            </a:extLst>
          </p:cNvPr>
          <p:cNvPicPr>
            <a:picLocks noChangeAspect="1"/>
          </p:cNvPicPr>
          <p:nvPr/>
        </p:nvPicPr>
        <p:blipFill>
          <a:blip r:embed="rId6"/>
          <a:stretch>
            <a:fillRect/>
          </a:stretch>
        </p:blipFill>
        <p:spPr>
          <a:xfrm>
            <a:off x="3708840" y="3449365"/>
            <a:ext cx="3404627" cy="3404627"/>
          </a:xfrm>
          <a:prstGeom prst="rect">
            <a:avLst/>
          </a:prstGeom>
        </p:spPr>
      </p:pic>
      <p:sp>
        <p:nvSpPr>
          <p:cNvPr id="3" name="Content Placeholder 2">
            <a:extLst>
              <a:ext uri="{FF2B5EF4-FFF2-40B4-BE49-F238E27FC236}">
                <a16:creationId xmlns:a16="http://schemas.microsoft.com/office/drawing/2014/main" id="{B385A539-85A2-C57A-40E3-08FD91F0ECA0}"/>
              </a:ext>
            </a:extLst>
          </p:cNvPr>
          <p:cNvSpPr>
            <a:spLocks noGrp="1"/>
          </p:cNvSpPr>
          <p:nvPr>
            <p:ph idx="1"/>
          </p:nvPr>
        </p:nvSpPr>
        <p:spPr>
          <a:xfrm>
            <a:off x="7353824" y="2422928"/>
            <a:ext cx="3999971" cy="3699376"/>
          </a:xfrm>
        </p:spPr>
        <p:txBody>
          <a:bodyPr>
            <a:normAutofit/>
          </a:bodyPr>
          <a:lstStyle/>
          <a:p>
            <a:pPr>
              <a:buFontTx/>
              <a:buChar char="-"/>
            </a:pPr>
            <a:r>
              <a:rPr lang="en-US" sz="2400" dirty="0"/>
              <a:t>Human trial color concept associations </a:t>
            </a:r>
          </a:p>
          <a:p>
            <a:pPr lvl="1">
              <a:buFontTx/>
              <a:buChar char="-"/>
            </a:pPr>
            <a:r>
              <a:rPr lang="en-US" sz="2000" dirty="0"/>
              <a:t>20 concepts </a:t>
            </a:r>
          </a:p>
          <a:p>
            <a:pPr lvl="1">
              <a:buFontTx/>
              <a:buChar char="-"/>
            </a:pPr>
            <a:r>
              <a:rPr lang="en-US" sz="2000" dirty="0"/>
              <a:t>71 colors</a:t>
            </a:r>
          </a:p>
          <a:p>
            <a:pPr lvl="1">
              <a:buFontTx/>
              <a:buChar char="-"/>
            </a:pPr>
            <a:r>
              <a:rPr lang="en-US" sz="2000" dirty="0"/>
              <a:t>Courtesy of Schloss Visual Reasoning Lab</a:t>
            </a:r>
          </a:p>
          <a:p>
            <a:pPr lvl="1">
              <a:buFontTx/>
              <a:buChar char="-"/>
            </a:pPr>
            <a:endParaRPr lang="en-US" sz="2000" dirty="0"/>
          </a:p>
          <a:p>
            <a:endParaRPr lang="en-US" sz="2000" dirty="0"/>
          </a:p>
        </p:txBody>
      </p:sp>
    </p:spTree>
    <p:extLst>
      <p:ext uri="{BB962C8B-B14F-4D97-AF65-F5344CB8AC3E}">
        <p14:creationId xmlns:p14="http://schemas.microsoft.com/office/powerpoint/2010/main" val="200994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EE03A-A773-C6F9-A0CE-CD243FD20251}"/>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CFBD0B5F-79FB-DCAF-F7DB-899944E7928B}"/>
              </a:ext>
            </a:extLst>
          </p:cNvPr>
          <p:cNvSpPr txBox="1"/>
          <p:nvPr/>
        </p:nvSpPr>
        <p:spPr>
          <a:xfrm>
            <a:off x="170834" y="297561"/>
            <a:ext cx="3383280" cy="3485570"/>
          </a:xfrm>
          <a:prstGeom prst="rect">
            <a:avLst/>
          </a:prstGeom>
          <a:solidFill>
            <a:schemeClr val="bg1"/>
          </a:solidFill>
          <a:ln>
            <a:solidFill>
              <a:srgbClr val="000000"/>
            </a:solidFill>
          </a:ln>
        </p:spPr>
        <p:txBody>
          <a:bodyPr wrap="square" rtlCol="0">
            <a:spAutoFit/>
          </a:bodyPr>
          <a:lstStyle/>
          <a:p>
            <a:r>
              <a:rPr lang="en-US" sz="1050" dirty="0"/>
              <a:t>The color of the image represents the word apple.</a:t>
            </a:r>
          </a:p>
          <a:p>
            <a:r>
              <a:rPr lang="en-US" sz="1050" dirty="0"/>
              <a:t>The color of the image represents the word banana.</a:t>
            </a:r>
          </a:p>
          <a:p>
            <a:r>
              <a:rPr lang="en-US" sz="1050" dirty="0"/>
              <a:t>The color of the image represents the word carrot.</a:t>
            </a:r>
          </a:p>
          <a:p>
            <a:r>
              <a:rPr lang="en-US" sz="1050" dirty="0"/>
              <a:t>The color of the image represents the word celery.</a:t>
            </a:r>
          </a:p>
          <a:p>
            <a:r>
              <a:rPr lang="en-US" sz="1050" dirty="0"/>
              <a:t>The color of the image represents the word cherry.</a:t>
            </a:r>
          </a:p>
          <a:p>
            <a:r>
              <a:rPr lang="en-US" sz="1050" dirty="0"/>
              <a:t>The color of the image represents the word comfort.</a:t>
            </a:r>
          </a:p>
          <a:p>
            <a:r>
              <a:rPr lang="en-US" sz="1050" dirty="0"/>
              <a:t>The color of the image represents the word corn.</a:t>
            </a:r>
          </a:p>
          <a:p>
            <a:r>
              <a:rPr lang="en-US" sz="1050" dirty="0"/>
              <a:t>The color of the image represents the word driving.</a:t>
            </a:r>
          </a:p>
          <a:p>
            <a:r>
              <a:rPr lang="en-US" sz="1050" dirty="0"/>
              <a:t>The color of the image represents the word eating.</a:t>
            </a:r>
          </a:p>
          <a:p>
            <a:r>
              <a:rPr lang="en-US" sz="1050" dirty="0"/>
              <a:t>The color of the image represents the word efficiency.</a:t>
            </a:r>
          </a:p>
          <a:p>
            <a:r>
              <a:rPr lang="en-US" sz="1050" dirty="0"/>
              <a:t>The color of the image represents the word eggplant.</a:t>
            </a:r>
          </a:p>
          <a:p>
            <a:r>
              <a:rPr lang="en-US" sz="1050" dirty="0"/>
              <a:t>The color of the image represents the word grape.</a:t>
            </a:r>
          </a:p>
          <a:p>
            <a:r>
              <a:rPr lang="en-US" sz="1050" dirty="0"/>
              <a:t>The color of the image represents the word leisure.</a:t>
            </a:r>
          </a:p>
          <a:p>
            <a:r>
              <a:rPr lang="en-US" sz="1050" dirty="0"/>
              <a:t>The color of the image represents the word mushroom.</a:t>
            </a:r>
          </a:p>
          <a:p>
            <a:r>
              <a:rPr lang="en-US" sz="1050" dirty="0"/>
              <a:t>The color of the image represents the word peach.</a:t>
            </a:r>
          </a:p>
          <a:p>
            <a:r>
              <a:rPr lang="en-US" sz="1050" dirty="0"/>
              <a:t>The color of the image represents the word reliability.</a:t>
            </a:r>
          </a:p>
          <a:p>
            <a:r>
              <a:rPr lang="en-US" sz="1050" dirty="0"/>
              <a:t>The color of the image represents the word safety.</a:t>
            </a:r>
          </a:p>
          <a:p>
            <a:r>
              <a:rPr lang="en-US" sz="1050" dirty="0"/>
              <a:t>The color of the image represents the word sleeping.</a:t>
            </a:r>
          </a:p>
          <a:p>
            <a:r>
              <a:rPr lang="en-US" sz="1050" dirty="0"/>
              <a:t>The color of the image represents the word speed.</a:t>
            </a:r>
          </a:p>
          <a:p>
            <a:r>
              <a:rPr lang="en-US" sz="1050" dirty="0"/>
              <a:t>The color of the image represents the word working.</a:t>
            </a:r>
          </a:p>
          <a:p>
            <a:endParaRPr lang="en-US" sz="1050" dirty="0"/>
          </a:p>
        </p:txBody>
      </p:sp>
      <p:pic>
        <p:nvPicPr>
          <p:cNvPr id="21" name="Picture 20">
            <a:extLst>
              <a:ext uri="{FF2B5EF4-FFF2-40B4-BE49-F238E27FC236}">
                <a16:creationId xmlns:a16="http://schemas.microsoft.com/office/drawing/2014/main" id="{32ADE46B-29FD-ACFD-49EB-689DD8C922BE}"/>
              </a:ext>
            </a:extLst>
          </p:cNvPr>
          <p:cNvPicPr>
            <a:picLocks noChangeAspect="1"/>
          </p:cNvPicPr>
          <p:nvPr/>
        </p:nvPicPr>
        <p:blipFill>
          <a:blip r:embed="rId4"/>
          <a:stretch>
            <a:fillRect/>
          </a:stretch>
        </p:blipFill>
        <p:spPr>
          <a:xfrm>
            <a:off x="656512" y="4558046"/>
            <a:ext cx="1045028" cy="1045028"/>
          </a:xfrm>
          <a:prstGeom prst="rect">
            <a:avLst/>
          </a:prstGeom>
        </p:spPr>
      </p:pic>
      <p:pic>
        <p:nvPicPr>
          <p:cNvPr id="22" name="Picture 21">
            <a:extLst>
              <a:ext uri="{FF2B5EF4-FFF2-40B4-BE49-F238E27FC236}">
                <a16:creationId xmlns:a16="http://schemas.microsoft.com/office/drawing/2014/main" id="{9ED4402D-F733-9934-F589-30F7B49370F5}"/>
              </a:ext>
            </a:extLst>
          </p:cNvPr>
          <p:cNvPicPr>
            <a:picLocks noChangeAspect="1"/>
          </p:cNvPicPr>
          <p:nvPr/>
        </p:nvPicPr>
        <p:blipFill>
          <a:blip r:embed="rId5"/>
          <a:stretch>
            <a:fillRect/>
          </a:stretch>
        </p:blipFill>
        <p:spPr>
          <a:xfrm>
            <a:off x="816931" y="4666653"/>
            <a:ext cx="1045028" cy="1045028"/>
          </a:xfrm>
          <a:prstGeom prst="rect">
            <a:avLst/>
          </a:prstGeom>
        </p:spPr>
      </p:pic>
      <p:pic>
        <p:nvPicPr>
          <p:cNvPr id="23" name="Picture 22">
            <a:extLst>
              <a:ext uri="{FF2B5EF4-FFF2-40B4-BE49-F238E27FC236}">
                <a16:creationId xmlns:a16="http://schemas.microsoft.com/office/drawing/2014/main" id="{FCAA6A64-76FF-0121-3916-320589768042}"/>
              </a:ext>
            </a:extLst>
          </p:cNvPr>
          <p:cNvPicPr>
            <a:picLocks noChangeAspect="1"/>
          </p:cNvPicPr>
          <p:nvPr/>
        </p:nvPicPr>
        <p:blipFill>
          <a:blip r:embed="rId6"/>
          <a:stretch>
            <a:fillRect/>
          </a:stretch>
        </p:blipFill>
        <p:spPr>
          <a:xfrm>
            <a:off x="975765" y="4776608"/>
            <a:ext cx="1045028" cy="1045028"/>
          </a:xfrm>
          <a:prstGeom prst="rect">
            <a:avLst/>
          </a:prstGeom>
        </p:spPr>
      </p:pic>
      <p:pic>
        <p:nvPicPr>
          <p:cNvPr id="24" name="Picture 23">
            <a:extLst>
              <a:ext uri="{FF2B5EF4-FFF2-40B4-BE49-F238E27FC236}">
                <a16:creationId xmlns:a16="http://schemas.microsoft.com/office/drawing/2014/main" id="{F10061F8-722E-1536-9B83-E9255CAB1DF4}"/>
              </a:ext>
            </a:extLst>
          </p:cNvPr>
          <p:cNvPicPr>
            <a:picLocks noChangeAspect="1"/>
          </p:cNvPicPr>
          <p:nvPr/>
        </p:nvPicPr>
        <p:blipFill>
          <a:blip r:embed="rId7"/>
          <a:stretch>
            <a:fillRect/>
          </a:stretch>
        </p:blipFill>
        <p:spPr>
          <a:xfrm>
            <a:off x="1136184" y="4880451"/>
            <a:ext cx="1045028" cy="1045028"/>
          </a:xfrm>
          <a:prstGeom prst="rect">
            <a:avLst/>
          </a:prstGeom>
        </p:spPr>
      </p:pic>
      <p:pic>
        <p:nvPicPr>
          <p:cNvPr id="25" name="Picture 24">
            <a:extLst>
              <a:ext uri="{FF2B5EF4-FFF2-40B4-BE49-F238E27FC236}">
                <a16:creationId xmlns:a16="http://schemas.microsoft.com/office/drawing/2014/main" id="{54474E48-F688-E24F-72C2-6059EED030B7}"/>
              </a:ext>
            </a:extLst>
          </p:cNvPr>
          <p:cNvPicPr>
            <a:picLocks noChangeAspect="1"/>
          </p:cNvPicPr>
          <p:nvPr/>
        </p:nvPicPr>
        <p:blipFill>
          <a:blip r:embed="rId8"/>
          <a:stretch>
            <a:fillRect/>
          </a:stretch>
        </p:blipFill>
        <p:spPr>
          <a:xfrm>
            <a:off x="1312015" y="4970812"/>
            <a:ext cx="1045028" cy="1045028"/>
          </a:xfrm>
          <a:prstGeom prst="rect">
            <a:avLst/>
          </a:prstGeom>
        </p:spPr>
      </p:pic>
      <p:pic>
        <p:nvPicPr>
          <p:cNvPr id="26" name="Picture 25">
            <a:extLst>
              <a:ext uri="{FF2B5EF4-FFF2-40B4-BE49-F238E27FC236}">
                <a16:creationId xmlns:a16="http://schemas.microsoft.com/office/drawing/2014/main" id="{DEFB534E-1C36-6ADB-5478-22EE37F1A8FF}"/>
              </a:ext>
            </a:extLst>
          </p:cNvPr>
          <p:cNvPicPr>
            <a:picLocks noChangeAspect="1"/>
          </p:cNvPicPr>
          <p:nvPr/>
        </p:nvPicPr>
        <p:blipFill>
          <a:blip r:embed="rId9"/>
          <a:stretch>
            <a:fillRect/>
          </a:stretch>
        </p:blipFill>
        <p:spPr>
          <a:xfrm>
            <a:off x="1457240" y="5061173"/>
            <a:ext cx="1045028" cy="1045028"/>
          </a:xfrm>
          <a:prstGeom prst="rect">
            <a:avLst/>
          </a:prstGeom>
        </p:spPr>
      </p:pic>
      <p:pic>
        <p:nvPicPr>
          <p:cNvPr id="27" name="Picture 26">
            <a:extLst>
              <a:ext uri="{FF2B5EF4-FFF2-40B4-BE49-F238E27FC236}">
                <a16:creationId xmlns:a16="http://schemas.microsoft.com/office/drawing/2014/main" id="{150F1ACE-DFD7-DC4F-4831-1E16B8A9946B}"/>
              </a:ext>
            </a:extLst>
          </p:cNvPr>
          <p:cNvPicPr>
            <a:picLocks noChangeAspect="1"/>
          </p:cNvPicPr>
          <p:nvPr/>
        </p:nvPicPr>
        <p:blipFill>
          <a:blip r:embed="rId10"/>
          <a:stretch>
            <a:fillRect/>
          </a:stretch>
        </p:blipFill>
        <p:spPr>
          <a:xfrm>
            <a:off x="1638724" y="5168072"/>
            <a:ext cx="1045028" cy="1045028"/>
          </a:xfrm>
          <a:prstGeom prst="rect">
            <a:avLst/>
          </a:prstGeom>
        </p:spPr>
      </p:pic>
      <p:pic>
        <p:nvPicPr>
          <p:cNvPr id="28" name="Picture 27">
            <a:extLst>
              <a:ext uri="{FF2B5EF4-FFF2-40B4-BE49-F238E27FC236}">
                <a16:creationId xmlns:a16="http://schemas.microsoft.com/office/drawing/2014/main" id="{0A707025-7B76-6816-0DDD-D71C988F2568}"/>
              </a:ext>
            </a:extLst>
          </p:cNvPr>
          <p:cNvPicPr>
            <a:picLocks noChangeAspect="1"/>
          </p:cNvPicPr>
          <p:nvPr/>
        </p:nvPicPr>
        <p:blipFill>
          <a:blip r:embed="rId11"/>
          <a:stretch>
            <a:fillRect/>
          </a:stretch>
        </p:blipFill>
        <p:spPr>
          <a:xfrm>
            <a:off x="1820208" y="5274971"/>
            <a:ext cx="1045028" cy="1045028"/>
          </a:xfrm>
          <a:prstGeom prst="rect">
            <a:avLst/>
          </a:prstGeom>
        </p:spPr>
      </p:pic>
      <p:cxnSp>
        <p:nvCxnSpPr>
          <p:cNvPr id="37" name="Straight Arrow Connector 36">
            <a:extLst>
              <a:ext uri="{FF2B5EF4-FFF2-40B4-BE49-F238E27FC236}">
                <a16:creationId xmlns:a16="http://schemas.microsoft.com/office/drawing/2014/main" id="{8D0A1823-ADDB-C7AC-AE2D-BD3E3B9B5D7A}"/>
              </a:ext>
            </a:extLst>
          </p:cNvPr>
          <p:cNvCxnSpPr/>
          <p:nvPr/>
        </p:nvCxnSpPr>
        <p:spPr>
          <a:xfrm>
            <a:off x="3788229" y="2248263"/>
            <a:ext cx="68217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34B9F55-61E7-A178-D108-FF328F4A9925}"/>
              </a:ext>
            </a:extLst>
          </p:cNvPr>
          <p:cNvSpPr txBox="1"/>
          <p:nvPr/>
        </p:nvSpPr>
        <p:spPr>
          <a:xfrm>
            <a:off x="92764" y="6416638"/>
            <a:ext cx="4571999" cy="369332"/>
          </a:xfrm>
          <a:prstGeom prst="rect">
            <a:avLst/>
          </a:prstGeom>
          <a:solidFill>
            <a:schemeClr val="bg1">
              <a:alpha val="89000"/>
            </a:schemeClr>
          </a:solidFill>
        </p:spPr>
        <p:txBody>
          <a:bodyPr wrap="square" rtlCol="0">
            <a:spAutoFit/>
          </a:bodyPr>
          <a:lstStyle/>
          <a:p>
            <a:r>
              <a:rPr lang="en-US" dirty="0"/>
              <a:t>RGB images based on UW 71 CIELAB colors </a:t>
            </a:r>
          </a:p>
        </p:txBody>
      </p:sp>
      <p:cxnSp>
        <p:nvCxnSpPr>
          <p:cNvPr id="38" name="Straight Arrow Connector 37">
            <a:extLst>
              <a:ext uri="{FF2B5EF4-FFF2-40B4-BE49-F238E27FC236}">
                <a16:creationId xmlns:a16="http://schemas.microsoft.com/office/drawing/2014/main" id="{2C5151AD-6F30-F02B-B7C6-975FE4CF1E3C}"/>
              </a:ext>
            </a:extLst>
          </p:cNvPr>
          <p:cNvCxnSpPr>
            <a:cxnSpLocks/>
          </p:cNvCxnSpPr>
          <p:nvPr/>
        </p:nvCxnSpPr>
        <p:spPr>
          <a:xfrm>
            <a:off x="3447143" y="5711681"/>
            <a:ext cx="89262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0" name="Trapezoid 39">
            <a:extLst>
              <a:ext uri="{FF2B5EF4-FFF2-40B4-BE49-F238E27FC236}">
                <a16:creationId xmlns:a16="http://schemas.microsoft.com/office/drawing/2014/main" id="{AD16D1AB-455B-0D9D-4857-98B45CB8B3DA}"/>
              </a:ext>
            </a:extLst>
          </p:cNvPr>
          <p:cNvSpPr/>
          <p:nvPr/>
        </p:nvSpPr>
        <p:spPr>
          <a:xfrm rot="5400000">
            <a:off x="4568911" y="4096867"/>
            <a:ext cx="2517147" cy="2510971"/>
          </a:xfrm>
          <a:prstGeom prst="trapezoi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C9E42349-A45D-9955-DFFF-464C56B0592E}"/>
              </a:ext>
            </a:extLst>
          </p:cNvPr>
          <p:cNvSpPr txBox="1"/>
          <p:nvPr/>
        </p:nvSpPr>
        <p:spPr>
          <a:xfrm>
            <a:off x="4637094" y="4669664"/>
            <a:ext cx="1747979" cy="369332"/>
          </a:xfrm>
          <a:prstGeom prst="rect">
            <a:avLst/>
          </a:prstGeom>
          <a:noFill/>
        </p:spPr>
        <p:txBody>
          <a:bodyPr wrap="none" rtlCol="0">
            <a:spAutoFit/>
          </a:bodyPr>
          <a:lstStyle/>
          <a:p>
            <a:r>
              <a:rPr lang="en-US" b="1" dirty="0">
                <a:solidFill>
                  <a:schemeClr val="bg1"/>
                </a:solidFill>
              </a:rPr>
              <a:t>Image Encoder</a:t>
            </a:r>
          </a:p>
        </p:txBody>
      </p:sp>
      <p:sp>
        <p:nvSpPr>
          <p:cNvPr id="42" name="TextBox 41">
            <a:extLst>
              <a:ext uri="{FF2B5EF4-FFF2-40B4-BE49-F238E27FC236}">
                <a16:creationId xmlns:a16="http://schemas.microsoft.com/office/drawing/2014/main" id="{FE757639-9258-C068-C6BE-4EDC62FD6D8E}"/>
              </a:ext>
            </a:extLst>
          </p:cNvPr>
          <p:cNvSpPr txBox="1"/>
          <p:nvPr/>
        </p:nvSpPr>
        <p:spPr>
          <a:xfrm>
            <a:off x="4637094" y="5022911"/>
            <a:ext cx="2454518" cy="1092607"/>
          </a:xfrm>
          <a:prstGeom prst="rect">
            <a:avLst/>
          </a:prstGeom>
          <a:noFill/>
        </p:spPr>
        <p:txBody>
          <a:bodyPr wrap="none" rtlCol="0">
            <a:spAutoFit/>
          </a:bodyPr>
          <a:lstStyle/>
          <a:p>
            <a:r>
              <a:rPr lang="en-US" b="1" dirty="0">
                <a:solidFill>
                  <a:schemeClr val="bg1"/>
                </a:solidFill>
              </a:rPr>
              <a:t>Experiment 1: </a:t>
            </a:r>
            <a:r>
              <a:rPr lang="en-US" dirty="0" err="1">
                <a:solidFill>
                  <a:schemeClr val="bg1"/>
                </a:solidFill>
              </a:rPr>
              <a:t>ViT</a:t>
            </a:r>
            <a:r>
              <a:rPr lang="en-US" dirty="0">
                <a:solidFill>
                  <a:schemeClr val="bg1"/>
                </a:solidFill>
              </a:rPr>
              <a:t> B 32</a:t>
            </a:r>
          </a:p>
          <a:p>
            <a:endParaRPr lang="en-US" sz="1100" dirty="0">
              <a:solidFill>
                <a:schemeClr val="bg1"/>
              </a:solidFill>
            </a:endParaRPr>
          </a:p>
          <a:p>
            <a:r>
              <a:rPr lang="en-US" b="1" dirty="0">
                <a:solidFill>
                  <a:schemeClr val="bg1"/>
                </a:solidFill>
              </a:rPr>
              <a:t>Experiment 2: </a:t>
            </a:r>
            <a:r>
              <a:rPr lang="en-US" dirty="0" err="1">
                <a:solidFill>
                  <a:schemeClr val="bg1"/>
                </a:solidFill>
              </a:rPr>
              <a:t>ViT</a:t>
            </a:r>
            <a:r>
              <a:rPr lang="en-US" dirty="0">
                <a:solidFill>
                  <a:schemeClr val="bg1"/>
                </a:solidFill>
              </a:rPr>
              <a:t> B 16</a:t>
            </a:r>
          </a:p>
          <a:p>
            <a:endParaRPr lang="en-US" dirty="0">
              <a:solidFill>
                <a:schemeClr val="bg1"/>
              </a:solidFill>
            </a:endParaRPr>
          </a:p>
        </p:txBody>
      </p:sp>
      <p:sp>
        <p:nvSpPr>
          <p:cNvPr id="43" name="TextBox 42">
            <a:extLst>
              <a:ext uri="{FF2B5EF4-FFF2-40B4-BE49-F238E27FC236}">
                <a16:creationId xmlns:a16="http://schemas.microsoft.com/office/drawing/2014/main" id="{BF34FB33-9810-19E4-81B1-E77C432A7D80}"/>
              </a:ext>
            </a:extLst>
          </p:cNvPr>
          <p:cNvSpPr txBox="1"/>
          <p:nvPr/>
        </p:nvSpPr>
        <p:spPr>
          <a:xfrm>
            <a:off x="138177" y="3473095"/>
            <a:ext cx="2011063" cy="369332"/>
          </a:xfrm>
          <a:prstGeom prst="rect">
            <a:avLst/>
          </a:prstGeom>
          <a:solidFill>
            <a:schemeClr val="bg1">
              <a:alpha val="89000"/>
            </a:schemeClr>
          </a:solidFill>
        </p:spPr>
        <p:txBody>
          <a:bodyPr wrap="none" rtlCol="0">
            <a:spAutoFit/>
          </a:bodyPr>
          <a:lstStyle/>
          <a:p>
            <a:r>
              <a:rPr lang="en-US" dirty="0"/>
              <a:t>x3 prompt formats</a:t>
            </a:r>
          </a:p>
        </p:txBody>
      </p:sp>
      <p:pic>
        <p:nvPicPr>
          <p:cNvPr id="44" name="Picture 43">
            <a:extLst>
              <a:ext uri="{FF2B5EF4-FFF2-40B4-BE49-F238E27FC236}">
                <a16:creationId xmlns:a16="http://schemas.microsoft.com/office/drawing/2014/main" id="{ED194434-78FE-E36B-8450-404DBA8BCD4E}"/>
              </a:ext>
            </a:extLst>
          </p:cNvPr>
          <p:cNvPicPr>
            <a:picLocks noChangeAspect="1"/>
          </p:cNvPicPr>
          <p:nvPr/>
        </p:nvPicPr>
        <p:blipFill>
          <a:blip r:embed="rId12"/>
          <a:stretch>
            <a:fillRect/>
          </a:stretch>
        </p:blipFill>
        <p:spPr>
          <a:xfrm>
            <a:off x="7976826" y="3429560"/>
            <a:ext cx="3314700" cy="3302000"/>
          </a:xfrm>
          <a:prstGeom prst="rect">
            <a:avLst/>
          </a:prstGeom>
        </p:spPr>
      </p:pic>
      <p:sp>
        <p:nvSpPr>
          <p:cNvPr id="45" name="Trapezoid 44">
            <a:extLst>
              <a:ext uri="{FF2B5EF4-FFF2-40B4-BE49-F238E27FC236}">
                <a16:creationId xmlns:a16="http://schemas.microsoft.com/office/drawing/2014/main" id="{B41434BC-B522-CA0F-1C04-9A47053B45DA}"/>
              </a:ext>
            </a:extLst>
          </p:cNvPr>
          <p:cNvSpPr/>
          <p:nvPr/>
        </p:nvSpPr>
        <p:spPr>
          <a:xfrm rot="5400000">
            <a:off x="4064416" y="605820"/>
            <a:ext cx="3539626" cy="2510971"/>
          </a:xfrm>
          <a:prstGeom prst="trapezoid">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3A2082F9-41F5-2841-9B2F-61E6BDECB39A}"/>
              </a:ext>
            </a:extLst>
          </p:cNvPr>
          <p:cNvCxnSpPr/>
          <p:nvPr/>
        </p:nvCxnSpPr>
        <p:spPr>
          <a:xfrm>
            <a:off x="7576457" y="4309291"/>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22E3B0AD-DBE5-1EB7-7463-BF181FAA40B7}"/>
              </a:ext>
            </a:extLst>
          </p:cNvPr>
          <p:cNvCxnSpPr/>
          <p:nvPr/>
        </p:nvCxnSpPr>
        <p:spPr>
          <a:xfrm>
            <a:off x="7576456" y="486924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0567395-A72B-E718-0E4F-79E69406B88A}"/>
              </a:ext>
            </a:extLst>
          </p:cNvPr>
          <p:cNvCxnSpPr/>
          <p:nvPr/>
        </p:nvCxnSpPr>
        <p:spPr>
          <a:xfrm>
            <a:off x="7576455" y="5309967"/>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12BD0B8-62F9-E516-658E-5B9030854CA2}"/>
              </a:ext>
            </a:extLst>
          </p:cNvPr>
          <p:cNvCxnSpPr/>
          <p:nvPr/>
        </p:nvCxnSpPr>
        <p:spPr>
          <a:xfrm>
            <a:off x="7576454" y="631999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E55DE34-40CF-BBEF-051D-B3F5BF8F4B77}"/>
              </a:ext>
            </a:extLst>
          </p:cNvPr>
          <p:cNvCxnSpPr/>
          <p:nvPr/>
        </p:nvCxnSpPr>
        <p:spPr>
          <a:xfrm>
            <a:off x="7576454" y="4309291"/>
            <a:ext cx="0" cy="2010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AB91631-2D54-BCF9-7B17-FB60837F2F52}"/>
              </a:ext>
            </a:extLst>
          </p:cNvPr>
          <p:cNvCxnSpPr/>
          <p:nvPr/>
        </p:nvCxnSpPr>
        <p:spPr>
          <a:xfrm flipH="1">
            <a:off x="7082970" y="5402965"/>
            <a:ext cx="493484"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63118EEF-DC45-7B43-560E-C5FF73E9B8A6}"/>
              </a:ext>
            </a:extLst>
          </p:cNvPr>
          <p:cNvSpPr/>
          <p:nvPr/>
        </p:nvSpPr>
        <p:spPr>
          <a:xfrm>
            <a:off x="2724522" y="3518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3C9C24-4B79-A61D-B4FD-AE79604EDEEB}"/>
              </a:ext>
            </a:extLst>
          </p:cNvPr>
          <p:cNvSpPr/>
          <p:nvPr/>
        </p:nvSpPr>
        <p:spPr>
          <a:xfrm>
            <a:off x="2724521" y="492094"/>
            <a:ext cx="46131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582C367-8839-1631-62CB-06CE0C2E602C}"/>
              </a:ext>
            </a:extLst>
          </p:cNvPr>
          <p:cNvSpPr/>
          <p:nvPr/>
        </p:nvSpPr>
        <p:spPr>
          <a:xfrm>
            <a:off x="2722233" y="65813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C6CB516-011F-F8A8-4210-85F60990B103}"/>
              </a:ext>
            </a:extLst>
          </p:cNvPr>
          <p:cNvSpPr/>
          <p:nvPr/>
        </p:nvSpPr>
        <p:spPr>
          <a:xfrm>
            <a:off x="2722233" y="81922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9D0730E-E44D-3749-C3FE-8FFBF208B627}"/>
              </a:ext>
            </a:extLst>
          </p:cNvPr>
          <p:cNvSpPr/>
          <p:nvPr/>
        </p:nvSpPr>
        <p:spPr>
          <a:xfrm>
            <a:off x="2717656" y="970653"/>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475CCC-AAA5-F451-8066-48034AA6F6DE}"/>
              </a:ext>
            </a:extLst>
          </p:cNvPr>
          <p:cNvSpPr/>
          <p:nvPr/>
        </p:nvSpPr>
        <p:spPr>
          <a:xfrm>
            <a:off x="2714121" y="1133709"/>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BA8E19E-0824-F3A6-D42C-0AB6B8395F5D}"/>
              </a:ext>
            </a:extLst>
          </p:cNvPr>
          <p:cNvSpPr/>
          <p:nvPr/>
        </p:nvSpPr>
        <p:spPr>
          <a:xfrm>
            <a:off x="2722232" y="1767049"/>
            <a:ext cx="59173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E8A703E-F485-0629-7405-BFB71234F5F3}"/>
              </a:ext>
            </a:extLst>
          </p:cNvPr>
          <p:cNvSpPr/>
          <p:nvPr/>
        </p:nvSpPr>
        <p:spPr>
          <a:xfrm>
            <a:off x="2717656" y="128514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84BDCA-D4BC-BC7D-7A07-EB965BB5658D}"/>
              </a:ext>
            </a:extLst>
          </p:cNvPr>
          <p:cNvSpPr/>
          <p:nvPr/>
        </p:nvSpPr>
        <p:spPr>
          <a:xfrm>
            <a:off x="2720017" y="1442735"/>
            <a:ext cx="4100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33E35A9-6BA3-5A87-0402-80BB285DC656}"/>
              </a:ext>
            </a:extLst>
          </p:cNvPr>
          <p:cNvSpPr/>
          <p:nvPr/>
        </p:nvSpPr>
        <p:spPr>
          <a:xfrm>
            <a:off x="2714121" y="160489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D661A27-580A-8C88-F9B4-E469E3B77C4F}"/>
              </a:ext>
            </a:extLst>
          </p:cNvPr>
          <p:cNvSpPr/>
          <p:nvPr/>
        </p:nvSpPr>
        <p:spPr>
          <a:xfrm>
            <a:off x="2722305" y="1925157"/>
            <a:ext cx="51012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A7AF519-2968-B6A6-D5BC-53E53B071BE7}"/>
              </a:ext>
            </a:extLst>
          </p:cNvPr>
          <p:cNvSpPr/>
          <p:nvPr/>
        </p:nvSpPr>
        <p:spPr>
          <a:xfrm>
            <a:off x="2714121" y="2099476"/>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541AC17-782C-28B1-6519-3C00563ABB4E}"/>
              </a:ext>
            </a:extLst>
          </p:cNvPr>
          <p:cNvSpPr/>
          <p:nvPr/>
        </p:nvSpPr>
        <p:spPr>
          <a:xfrm>
            <a:off x="2722233" y="2257584"/>
            <a:ext cx="404324"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39BFC5A-8C2D-C02E-0972-403C8A8B1F44}"/>
              </a:ext>
            </a:extLst>
          </p:cNvPr>
          <p:cNvSpPr/>
          <p:nvPr/>
        </p:nvSpPr>
        <p:spPr>
          <a:xfrm>
            <a:off x="2714120" y="2427072"/>
            <a:ext cx="675567"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D7562FE-1613-2F5B-5CEE-FEFA435D237D}"/>
              </a:ext>
            </a:extLst>
          </p:cNvPr>
          <p:cNvSpPr/>
          <p:nvPr/>
        </p:nvSpPr>
        <p:spPr>
          <a:xfrm>
            <a:off x="2722233" y="25846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EC5017-7C79-4D89-FCB7-169271B287AB}"/>
              </a:ext>
            </a:extLst>
          </p:cNvPr>
          <p:cNvSpPr/>
          <p:nvPr/>
        </p:nvSpPr>
        <p:spPr>
          <a:xfrm>
            <a:off x="2714120" y="2735303"/>
            <a:ext cx="59985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60730A9-E616-EC69-5BDC-53BDA63D4F8A}"/>
              </a:ext>
            </a:extLst>
          </p:cNvPr>
          <p:cNvSpPr/>
          <p:nvPr/>
        </p:nvSpPr>
        <p:spPr>
          <a:xfrm>
            <a:off x="2713848" y="2908427"/>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38B02FF-4B46-705E-B24D-ED0D8DA00529}"/>
              </a:ext>
            </a:extLst>
          </p:cNvPr>
          <p:cNvSpPr/>
          <p:nvPr/>
        </p:nvSpPr>
        <p:spPr>
          <a:xfrm>
            <a:off x="2711559" y="3067087"/>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C1F7605-CA46-A25C-83CC-8F185C1EAFF2}"/>
              </a:ext>
            </a:extLst>
          </p:cNvPr>
          <p:cNvSpPr/>
          <p:nvPr/>
        </p:nvSpPr>
        <p:spPr>
          <a:xfrm>
            <a:off x="2703446" y="3224114"/>
            <a:ext cx="42311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CC85D50-6A91-C5CC-0907-B91DCB1FF2ED}"/>
              </a:ext>
            </a:extLst>
          </p:cNvPr>
          <p:cNvSpPr/>
          <p:nvPr/>
        </p:nvSpPr>
        <p:spPr>
          <a:xfrm>
            <a:off x="2725496" y="3380509"/>
            <a:ext cx="5043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0ECB8CA-3CC5-81B4-4151-574A8007B4D4}"/>
              </a:ext>
            </a:extLst>
          </p:cNvPr>
          <p:cNvSpPr txBox="1"/>
          <p:nvPr/>
        </p:nvSpPr>
        <p:spPr>
          <a:xfrm>
            <a:off x="4637094" y="562181"/>
            <a:ext cx="1523687" cy="369332"/>
          </a:xfrm>
          <a:prstGeom prst="rect">
            <a:avLst/>
          </a:prstGeom>
          <a:noFill/>
        </p:spPr>
        <p:txBody>
          <a:bodyPr wrap="none" rtlCol="0">
            <a:spAutoFit/>
          </a:bodyPr>
          <a:lstStyle/>
          <a:p>
            <a:r>
              <a:rPr lang="en-US" b="1" dirty="0">
                <a:solidFill>
                  <a:schemeClr val="bg1"/>
                </a:solidFill>
              </a:rPr>
              <a:t>Text Encoder</a:t>
            </a:r>
          </a:p>
        </p:txBody>
      </p:sp>
      <p:sp>
        <p:nvSpPr>
          <p:cNvPr id="80" name="TextBox 79">
            <a:extLst>
              <a:ext uri="{FF2B5EF4-FFF2-40B4-BE49-F238E27FC236}">
                <a16:creationId xmlns:a16="http://schemas.microsoft.com/office/drawing/2014/main" id="{F613AC51-E560-21B7-09EA-2580EA211745}"/>
              </a:ext>
            </a:extLst>
          </p:cNvPr>
          <p:cNvSpPr txBox="1"/>
          <p:nvPr/>
        </p:nvSpPr>
        <p:spPr>
          <a:xfrm>
            <a:off x="4637094" y="891909"/>
            <a:ext cx="2322431" cy="2739211"/>
          </a:xfrm>
          <a:prstGeom prst="rect">
            <a:avLst/>
          </a:prstGeom>
          <a:noFill/>
        </p:spPr>
        <p:txBody>
          <a:bodyPr wrap="square" rtlCol="0">
            <a:spAutoFit/>
          </a:bodyPr>
          <a:lstStyle/>
          <a:p>
            <a:r>
              <a:rPr lang="en-US" sz="1600" b="1" dirty="0">
                <a:solidFill>
                  <a:schemeClr val="bg1"/>
                </a:solidFill>
              </a:rPr>
              <a:t>Experiment 1: </a:t>
            </a:r>
            <a:r>
              <a:rPr lang="en-US" sz="1600" dirty="0">
                <a:solidFill>
                  <a:schemeClr val="bg1"/>
                </a:solidFill>
              </a:rPr>
              <a:t>Bidirectional Transformer using Byte-Pair Encoding (BPE) for tokenization</a:t>
            </a:r>
          </a:p>
          <a:p>
            <a:endParaRPr lang="en-US" sz="1100" dirty="0">
              <a:solidFill>
                <a:schemeClr val="bg1"/>
              </a:solidFill>
            </a:endParaRPr>
          </a:p>
          <a:p>
            <a:r>
              <a:rPr lang="en-US" sz="1600" b="1" dirty="0">
                <a:solidFill>
                  <a:schemeClr val="bg1"/>
                </a:solidFill>
              </a:rPr>
              <a:t>Experiment 2: </a:t>
            </a:r>
            <a:r>
              <a:rPr lang="en-US" sz="1600" dirty="0">
                <a:solidFill>
                  <a:schemeClr val="bg1"/>
                </a:solidFill>
              </a:rPr>
              <a:t>LLM enhanced transformer leveraging  </a:t>
            </a:r>
            <a:r>
              <a:rPr lang="en-US" sz="1600" b="0" i="0" dirty="0">
                <a:solidFill>
                  <a:schemeClr val="bg1"/>
                </a:solidFill>
                <a:effectLst/>
                <a:latin typeface="Noto Sans" panose="020B0502040504020204" pitchFamily="34" charset="0"/>
              </a:rPr>
              <a:t>Llama3-8B-CC</a:t>
            </a:r>
            <a:endParaRPr lang="en-US" sz="1600" dirty="0">
              <a:solidFill>
                <a:schemeClr val="bg1"/>
              </a:solidFill>
            </a:endParaRPr>
          </a:p>
          <a:p>
            <a:endParaRPr lang="en-US" sz="1200" dirty="0">
              <a:solidFill>
                <a:schemeClr val="bg1"/>
              </a:solidFill>
            </a:endParaRPr>
          </a:p>
        </p:txBody>
      </p:sp>
      <p:cxnSp>
        <p:nvCxnSpPr>
          <p:cNvPr id="83" name="Straight Arrow Connector 82">
            <a:extLst>
              <a:ext uri="{FF2B5EF4-FFF2-40B4-BE49-F238E27FC236}">
                <a16:creationId xmlns:a16="http://schemas.microsoft.com/office/drawing/2014/main" id="{9EA48815-A030-0C91-0FEA-78C755BC0F33}"/>
              </a:ext>
            </a:extLst>
          </p:cNvPr>
          <p:cNvCxnSpPr/>
          <p:nvPr/>
        </p:nvCxnSpPr>
        <p:spPr>
          <a:xfrm>
            <a:off x="8881194"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684AA7F1-F73A-A037-4117-2B1D859CAF15}"/>
              </a:ext>
            </a:extLst>
          </p:cNvPr>
          <p:cNvCxnSpPr/>
          <p:nvPr/>
        </p:nvCxnSpPr>
        <p:spPr>
          <a:xfrm>
            <a:off x="9380181"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F055CFBD-2F58-8E6E-C99F-B9952C56F4FE}"/>
              </a:ext>
            </a:extLst>
          </p:cNvPr>
          <p:cNvCxnSpPr/>
          <p:nvPr/>
        </p:nvCxnSpPr>
        <p:spPr>
          <a:xfrm>
            <a:off x="9874252"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4CA2327-5971-3391-7A1A-8216DFEE62D5}"/>
              </a:ext>
            </a:extLst>
          </p:cNvPr>
          <p:cNvCxnSpPr/>
          <p:nvPr/>
        </p:nvCxnSpPr>
        <p:spPr>
          <a:xfrm>
            <a:off x="10869768"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FA110FC-18A2-A8CA-3B19-8EE6266A2FAE}"/>
              </a:ext>
            </a:extLst>
          </p:cNvPr>
          <p:cNvCxnSpPr/>
          <p:nvPr/>
        </p:nvCxnSpPr>
        <p:spPr>
          <a:xfrm>
            <a:off x="8879965" y="2523311"/>
            <a:ext cx="19885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F9E6DCCC-5D4C-7117-5D10-F702C0B14283}"/>
              </a:ext>
            </a:extLst>
          </p:cNvPr>
          <p:cNvCxnSpPr>
            <a:cxnSpLocks/>
          </p:cNvCxnSpPr>
          <p:nvPr/>
        </p:nvCxnSpPr>
        <p:spPr>
          <a:xfrm>
            <a:off x="7089716" y="1782257"/>
            <a:ext cx="27845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F94D403-4DFD-7999-75DF-B2D0CF29B5DD}"/>
              </a:ext>
            </a:extLst>
          </p:cNvPr>
          <p:cNvCxnSpPr/>
          <p:nvPr/>
        </p:nvCxnSpPr>
        <p:spPr>
          <a:xfrm flipV="1">
            <a:off x="9874252" y="1782257"/>
            <a:ext cx="0" cy="733237"/>
          </a:xfrm>
          <a:prstGeom prst="line">
            <a:avLst/>
          </a:prstGeom>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0C1E3A2E-A800-A2AF-9A33-26DB16ADE214}"/>
              </a:ext>
            </a:extLst>
          </p:cNvPr>
          <p:cNvSpPr txBox="1"/>
          <p:nvPr/>
        </p:nvSpPr>
        <p:spPr>
          <a:xfrm>
            <a:off x="7852080" y="162832"/>
            <a:ext cx="4044343" cy="400110"/>
          </a:xfrm>
          <a:prstGeom prst="rect">
            <a:avLst/>
          </a:prstGeom>
          <a:solidFill>
            <a:schemeClr val="bg1">
              <a:alpha val="89000"/>
            </a:schemeClr>
          </a:solidFill>
        </p:spPr>
        <p:txBody>
          <a:bodyPr wrap="square" rtlCol="0">
            <a:spAutoFit/>
          </a:bodyPr>
          <a:lstStyle/>
          <a:p>
            <a:pPr algn="r"/>
            <a:r>
              <a:rPr lang="en-US" sz="2000" dirty="0"/>
              <a:t>Color-concept association score:</a:t>
            </a:r>
          </a:p>
        </p:txBody>
      </p:sp>
      <p:pic>
        <p:nvPicPr>
          <p:cNvPr id="97" name="Picture 96">
            <a:extLst>
              <a:ext uri="{FF2B5EF4-FFF2-40B4-BE49-F238E27FC236}">
                <a16:creationId xmlns:a16="http://schemas.microsoft.com/office/drawing/2014/main" id="{E72B8071-7B4B-9959-5A6C-504423E118A1}"/>
              </a:ext>
            </a:extLst>
          </p:cNvPr>
          <p:cNvPicPr>
            <a:picLocks noChangeAspect="1"/>
          </p:cNvPicPr>
          <p:nvPr/>
        </p:nvPicPr>
        <p:blipFill>
          <a:blip r:embed="rId13"/>
          <a:stretch>
            <a:fillRect/>
          </a:stretch>
        </p:blipFill>
        <p:spPr>
          <a:xfrm>
            <a:off x="8750992" y="562576"/>
            <a:ext cx="3274967" cy="665790"/>
          </a:xfrm>
          <a:prstGeom prst="rect">
            <a:avLst/>
          </a:prstGeom>
        </p:spPr>
      </p:pic>
    </p:spTree>
    <p:extLst>
      <p:ext uri="{BB962C8B-B14F-4D97-AF65-F5344CB8AC3E}">
        <p14:creationId xmlns:p14="http://schemas.microsoft.com/office/powerpoint/2010/main" val="313411598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A095-E048-299B-1008-84B1C8A8F9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525B5A-9B4E-8CAE-1800-A05B85275738}"/>
              </a:ext>
            </a:extLst>
          </p:cNvPr>
          <p:cNvSpPr>
            <a:spLocks noGrp="1"/>
          </p:cNvSpPr>
          <p:nvPr>
            <p:ph idx="1"/>
          </p:nvPr>
        </p:nvSpPr>
        <p:spPr/>
        <p:txBody>
          <a:bodyPr/>
          <a:lstStyle/>
          <a:p>
            <a:r>
              <a:rPr lang="en-US" dirty="0"/>
              <a:t>https://</a:t>
            </a:r>
            <a:r>
              <a:rPr lang="en-US" dirty="0" err="1"/>
              <a:t>arxiv.org</a:t>
            </a:r>
            <a:r>
              <a:rPr lang="en-US" dirty="0"/>
              <a:t>/pdf/2404.05961</a:t>
            </a:r>
          </a:p>
        </p:txBody>
      </p:sp>
      <p:pic>
        <p:nvPicPr>
          <p:cNvPr id="4" name="Picture 3">
            <a:extLst>
              <a:ext uri="{FF2B5EF4-FFF2-40B4-BE49-F238E27FC236}">
                <a16:creationId xmlns:a16="http://schemas.microsoft.com/office/drawing/2014/main" id="{F5690B73-114B-48C2-65E2-8926C1892D40}"/>
              </a:ext>
            </a:extLst>
          </p:cNvPr>
          <p:cNvPicPr>
            <a:picLocks noChangeAspect="1"/>
          </p:cNvPicPr>
          <p:nvPr/>
        </p:nvPicPr>
        <p:blipFill>
          <a:blip r:embed="rId3"/>
          <a:stretch>
            <a:fillRect/>
          </a:stretch>
        </p:blipFill>
        <p:spPr>
          <a:xfrm>
            <a:off x="838200" y="2585244"/>
            <a:ext cx="6908800" cy="2832100"/>
          </a:xfrm>
          <a:prstGeom prst="rect">
            <a:avLst/>
          </a:prstGeom>
        </p:spPr>
      </p:pic>
    </p:spTree>
    <p:extLst>
      <p:ext uri="{BB962C8B-B14F-4D97-AF65-F5344CB8AC3E}">
        <p14:creationId xmlns:p14="http://schemas.microsoft.com/office/powerpoint/2010/main" val="233605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12-C484-6DFA-78E1-040F8C2AA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10111F-780B-FD11-C982-64D1E032D9B5}"/>
              </a:ext>
            </a:extLst>
          </p:cNvPr>
          <p:cNvSpPr>
            <a:spLocks noGrp="1"/>
          </p:cNvSpPr>
          <p:nvPr>
            <p:ph idx="1"/>
          </p:nvPr>
        </p:nvSpPr>
        <p:spPr/>
        <p:txBody>
          <a:bodyPr/>
          <a:lstStyle/>
          <a:p>
            <a:r>
              <a:rPr lang="en-US" dirty="0"/>
              <a:t>https://</a:t>
            </a:r>
            <a:r>
              <a:rPr lang="en-US" dirty="0" err="1"/>
              <a:t>arxiv.org</a:t>
            </a:r>
            <a:r>
              <a:rPr lang="en-US" dirty="0"/>
              <a:t>/pdf/2411.04997</a:t>
            </a:r>
          </a:p>
        </p:txBody>
      </p:sp>
      <p:pic>
        <p:nvPicPr>
          <p:cNvPr id="4" name="Picture 3">
            <a:extLst>
              <a:ext uri="{FF2B5EF4-FFF2-40B4-BE49-F238E27FC236}">
                <a16:creationId xmlns:a16="http://schemas.microsoft.com/office/drawing/2014/main" id="{2596264B-882F-8F01-8612-1C346CE7D90D}"/>
              </a:ext>
            </a:extLst>
          </p:cNvPr>
          <p:cNvPicPr>
            <a:picLocks noChangeAspect="1"/>
          </p:cNvPicPr>
          <p:nvPr/>
        </p:nvPicPr>
        <p:blipFill>
          <a:blip r:embed="rId3"/>
          <a:stretch>
            <a:fillRect/>
          </a:stretch>
        </p:blipFill>
        <p:spPr>
          <a:xfrm>
            <a:off x="2412046" y="2585244"/>
            <a:ext cx="4127500" cy="2832100"/>
          </a:xfrm>
          <a:prstGeom prst="rect">
            <a:avLst/>
          </a:prstGeom>
        </p:spPr>
      </p:pic>
    </p:spTree>
    <p:extLst>
      <p:ext uri="{BB962C8B-B14F-4D97-AF65-F5344CB8AC3E}">
        <p14:creationId xmlns:p14="http://schemas.microsoft.com/office/powerpoint/2010/main" val="92909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67172-6784-6C2A-F74F-B90D5DD07A87}"/>
              </a:ext>
            </a:extLst>
          </p:cNvPr>
          <p:cNvPicPr>
            <a:picLocks noChangeAspect="1"/>
          </p:cNvPicPr>
          <p:nvPr/>
        </p:nvPicPr>
        <p:blipFill>
          <a:blip r:embed="rId3"/>
          <a:stretch>
            <a:fillRect/>
          </a:stretch>
        </p:blipFill>
        <p:spPr>
          <a:xfrm>
            <a:off x="7353646" y="1065689"/>
            <a:ext cx="4744225" cy="4726621"/>
          </a:xfrm>
          <a:prstGeom prst="rect">
            <a:avLst/>
          </a:prstGeom>
        </p:spPr>
      </p:pic>
      <p:sp>
        <p:nvSpPr>
          <p:cNvPr id="19" name="TextBox 18">
            <a:extLst>
              <a:ext uri="{FF2B5EF4-FFF2-40B4-BE49-F238E27FC236}">
                <a16:creationId xmlns:a16="http://schemas.microsoft.com/office/drawing/2014/main" id="{8A78D98D-29CD-B099-E367-35F8DD17663F}"/>
              </a:ext>
            </a:extLst>
          </p:cNvPr>
          <p:cNvSpPr txBox="1"/>
          <p:nvPr/>
        </p:nvSpPr>
        <p:spPr>
          <a:xfrm>
            <a:off x="8064874" y="634180"/>
            <a:ext cx="6098240" cy="369332"/>
          </a:xfrm>
          <a:prstGeom prst="rect">
            <a:avLst/>
          </a:prstGeom>
          <a:noFill/>
        </p:spPr>
        <p:txBody>
          <a:bodyPr wrap="square">
            <a:spAutoFit/>
          </a:bodyPr>
          <a:lstStyle/>
          <a:p>
            <a:pPr marL="0" marR="0" fontAlgn="t"/>
            <a:r>
              <a:rPr lang="en-US" sz="1800" b="1" dirty="0">
                <a:effectLst/>
                <a:latin typeface="Calibri" panose="020F0502020204030204" pitchFamily="34" charset="0"/>
              </a:rPr>
              <a:t>Attention Is All You Need Framework</a:t>
            </a:r>
            <a:endParaRPr lang="en-US" sz="1800" dirty="0">
              <a:effectLst/>
              <a:latin typeface="Calibri" panose="020F0502020204030204" pitchFamily="34" charset="0"/>
            </a:endParaRPr>
          </a:p>
        </p:txBody>
      </p:sp>
      <p:graphicFrame>
        <p:nvGraphicFramePr>
          <p:cNvPr id="23" name="Table 22">
            <a:extLst>
              <a:ext uri="{FF2B5EF4-FFF2-40B4-BE49-F238E27FC236}">
                <a16:creationId xmlns:a16="http://schemas.microsoft.com/office/drawing/2014/main" id="{97471890-65CD-0269-042A-81223D73F49E}"/>
              </a:ext>
            </a:extLst>
          </p:cNvPr>
          <p:cNvGraphicFramePr>
            <a:graphicFrameLocks noGrp="1"/>
          </p:cNvGraphicFramePr>
          <p:nvPr>
            <p:extLst>
              <p:ext uri="{D42A27DB-BD31-4B8C-83A1-F6EECF244321}">
                <p14:modId xmlns:p14="http://schemas.microsoft.com/office/powerpoint/2010/main" val="1482847602"/>
              </p:ext>
            </p:extLst>
          </p:nvPr>
        </p:nvGraphicFramePr>
        <p:xfrm>
          <a:off x="541332" y="432474"/>
          <a:ext cx="6358732" cy="5371340"/>
        </p:xfrm>
        <a:graphic>
          <a:graphicData uri="http://schemas.openxmlformats.org/drawingml/2006/table">
            <a:tbl>
              <a:tblPr/>
              <a:tblGrid>
                <a:gridCol w="963225">
                  <a:extLst>
                    <a:ext uri="{9D8B030D-6E8A-4147-A177-3AD203B41FA5}">
                      <a16:colId xmlns:a16="http://schemas.microsoft.com/office/drawing/2014/main" val="3394665499"/>
                    </a:ext>
                  </a:extLst>
                </a:gridCol>
                <a:gridCol w="1547135">
                  <a:extLst>
                    <a:ext uri="{9D8B030D-6E8A-4147-A177-3AD203B41FA5}">
                      <a16:colId xmlns:a16="http://schemas.microsoft.com/office/drawing/2014/main" val="4263598960"/>
                    </a:ext>
                  </a:extLst>
                </a:gridCol>
                <a:gridCol w="1844068">
                  <a:extLst>
                    <a:ext uri="{9D8B030D-6E8A-4147-A177-3AD203B41FA5}">
                      <a16:colId xmlns:a16="http://schemas.microsoft.com/office/drawing/2014/main" val="2755093673"/>
                    </a:ext>
                  </a:extLst>
                </a:gridCol>
                <a:gridCol w="2004304">
                  <a:extLst>
                    <a:ext uri="{9D8B030D-6E8A-4147-A177-3AD203B41FA5}">
                      <a16:colId xmlns:a16="http://schemas.microsoft.com/office/drawing/2014/main" val="3517130896"/>
                    </a:ext>
                  </a:extLst>
                </a:gridCol>
              </a:tblGrid>
              <a:tr h="631609">
                <a:tc>
                  <a:txBody>
                    <a:bodyPr/>
                    <a:lstStyle/>
                    <a:p>
                      <a:pPr marL="0" marR="0" fontAlgn="t"/>
                      <a:r>
                        <a:rPr lang="en-US" sz="900" b="1" dirty="0">
                          <a:effectLst/>
                          <a:latin typeface="Calibri" panose="020F0502020204030204" pitchFamily="34" charset="0"/>
                        </a:rPr>
                        <a:t>Feature</a:t>
                      </a:r>
                      <a:endParaRPr lang="en-US" sz="900" dirty="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Attention Is All You Need</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Language Models are Unsupervised Multitask Learners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CLIP</a:t>
                      </a:r>
                      <a:endParaRPr lang="en-US" sz="900">
                        <a:effectLst/>
                        <a:latin typeface="Calibri" panose="020F0502020204030204" pitchFamily="34" charset="0"/>
                      </a:endParaRPr>
                    </a:p>
                  </a:txBody>
                  <a:tcPr marL="42997" marR="42997" marT="42997" marB="42997">
                    <a:lnL>
                      <a:noFill/>
                    </a:lnL>
                    <a:lnR>
                      <a:noFill/>
                    </a:lnR>
                    <a:lnT>
                      <a:noFill/>
                    </a:lnT>
                    <a:lnB>
                      <a:noFill/>
                    </a:lnB>
                    <a:noFill/>
                  </a:tcPr>
                </a:tc>
                <a:extLst>
                  <a:ext uri="{0D108BD9-81ED-4DB2-BD59-A6C34878D82A}">
                    <a16:rowId xmlns:a16="http://schemas.microsoft.com/office/drawing/2014/main" val="2025204209"/>
                  </a:ext>
                </a:extLst>
              </a:tr>
              <a:tr h="456458">
                <a:tc>
                  <a:txBody>
                    <a:bodyPr/>
                    <a:lstStyle/>
                    <a:p>
                      <a:pPr marL="0" marR="0" fontAlgn="t"/>
                      <a:r>
                        <a:rPr lang="en-US" sz="900" b="1">
                          <a:effectLst/>
                          <a:latin typeface="Calibri" panose="020F0502020204030204" pitchFamily="34" charset="0"/>
                        </a:rPr>
                        <a:t>Architecture</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Encoder-Decoder</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Decoder-Only</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Dual-Stream (Separate Image and Text Encoders)</a:t>
                      </a:r>
                    </a:p>
                  </a:txBody>
                  <a:tcPr marL="42997" marR="42997" marT="42997" marB="42997">
                    <a:lnL>
                      <a:noFill/>
                    </a:lnL>
                    <a:lnR>
                      <a:noFill/>
                    </a:lnR>
                    <a:lnT>
                      <a:noFill/>
                    </a:lnT>
                    <a:lnB>
                      <a:noFill/>
                    </a:lnB>
                    <a:noFill/>
                  </a:tcPr>
                </a:tc>
                <a:extLst>
                  <a:ext uri="{0D108BD9-81ED-4DB2-BD59-A6C34878D82A}">
                    <a16:rowId xmlns:a16="http://schemas.microsoft.com/office/drawing/2014/main" val="162841137"/>
                  </a:ext>
                </a:extLst>
              </a:tr>
              <a:tr h="631609">
                <a:tc>
                  <a:txBody>
                    <a:bodyPr/>
                    <a:lstStyle/>
                    <a:p>
                      <a:pPr marL="0" marR="0" fontAlgn="t"/>
                      <a:r>
                        <a:rPr lang="en-US" sz="900" b="1">
                          <a:effectLst/>
                          <a:latin typeface="Calibri" panose="020F0502020204030204" pitchFamily="34" charset="0"/>
                        </a:rPr>
                        <a:t>Attention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Bidirectional (in encoder)</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Unidirectional (causal masking)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Bidirectional (text encoder) + Global attention for image encoder</a:t>
                      </a:r>
                    </a:p>
                  </a:txBody>
                  <a:tcPr marL="42997" marR="42997" marT="42997" marB="42997">
                    <a:lnL>
                      <a:noFill/>
                    </a:lnL>
                    <a:lnR>
                      <a:noFill/>
                    </a:lnR>
                    <a:lnT>
                      <a:noFill/>
                    </a:lnT>
                    <a:lnB>
                      <a:noFill/>
                    </a:lnB>
                    <a:noFill/>
                  </a:tcPr>
                </a:tc>
                <a:extLst>
                  <a:ext uri="{0D108BD9-81ED-4DB2-BD59-A6C34878D82A}">
                    <a16:rowId xmlns:a16="http://schemas.microsoft.com/office/drawing/2014/main" val="2438392474"/>
                  </a:ext>
                </a:extLst>
              </a:tr>
              <a:tr h="456458">
                <a:tc>
                  <a:txBody>
                    <a:bodyPr/>
                    <a:lstStyle/>
                    <a:p>
                      <a:pPr marL="0" marR="0" fontAlgn="t"/>
                      <a:r>
                        <a:rPr lang="en-US" sz="900" b="1">
                          <a:effectLst/>
                          <a:latin typeface="Calibri" panose="020F0502020204030204" pitchFamily="34" charset="0"/>
                        </a:rPr>
                        <a:t>Training Approach</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Supervised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Unsupervised (next-token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Contrastive learning for image-text alignment</a:t>
                      </a:r>
                    </a:p>
                  </a:txBody>
                  <a:tcPr marL="42997" marR="42997" marT="42997" marB="42997">
                    <a:lnL>
                      <a:noFill/>
                    </a:lnL>
                    <a:lnR>
                      <a:noFill/>
                    </a:lnR>
                    <a:lnT>
                      <a:noFill/>
                    </a:lnT>
                    <a:lnB>
                      <a:noFill/>
                    </a:lnB>
                    <a:noFill/>
                  </a:tcPr>
                </a:tc>
                <a:extLst>
                  <a:ext uri="{0D108BD9-81ED-4DB2-BD59-A6C34878D82A}">
                    <a16:rowId xmlns:a16="http://schemas.microsoft.com/office/drawing/2014/main" val="257250176"/>
                  </a:ext>
                </a:extLst>
              </a:tr>
              <a:tr h="456458">
                <a:tc>
                  <a:txBody>
                    <a:bodyPr/>
                    <a:lstStyle/>
                    <a:p>
                      <a:pPr marL="0" marR="0" fontAlgn="t"/>
                      <a:r>
                        <a:rPr lang="en-US" sz="900" b="1">
                          <a:effectLst/>
                          <a:latin typeface="Calibri" panose="020F0502020204030204" pitchFamily="34" charset="0"/>
                        </a:rPr>
                        <a:t>Task-Specificity</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Designed for specific tasks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General-purpose multitask learning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General-purpose multimodal learning</a:t>
                      </a:r>
                    </a:p>
                  </a:txBody>
                  <a:tcPr marL="42997" marR="42997" marT="42997" marB="42997">
                    <a:lnL>
                      <a:noFill/>
                    </a:lnL>
                    <a:lnR>
                      <a:noFill/>
                    </a:lnR>
                    <a:lnT>
                      <a:noFill/>
                    </a:lnT>
                    <a:lnB>
                      <a:noFill/>
                    </a:lnB>
                    <a:noFill/>
                  </a:tcPr>
                </a:tc>
                <a:extLst>
                  <a:ext uri="{0D108BD9-81ED-4DB2-BD59-A6C34878D82A}">
                    <a16:rowId xmlns:a16="http://schemas.microsoft.com/office/drawing/2014/main" val="2192162675"/>
                  </a:ext>
                </a:extLst>
              </a:tr>
              <a:tr h="456458">
                <a:tc>
                  <a:txBody>
                    <a:bodyPr/>
                    <a:lstStyle/>
                    <a:p>
                      <a:pPr marL="0" marR="0" fontAlgn="t"/>
                      <a:r>
                        <a:rPr lang="en-US" sz="900" b="1">
                          <a:effectLst/>
                          <a:latin typeface="Calibri" panose="020F0502020204030204" pitchFamily="34" charset="0"/>
                        </a:rPr>
                        <a:t>Positional Encodings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 (retained)</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Static sinusoidal (text) + learned 2D embeddings (image)</a:t>
                      </a:r>
                    </a:p>
                  </a:txBody>
                  <a:tcPr marL="42997" marR="42997" marT="42997" marB="42997">
                    <a:lnL>
                      <a:noFill/>
                    </a:lnL>
                    <a:lnR>
                      <a:noFill/>
                    </a:lnR>
                    <a:lnT>
                      <a:noFill/>
                    </a:lnT>
                    <a:lnB>
                      <a:noFill/>
                    </a:lnB>
                    <a:noFill/>
                  </a:tcPr>
                </a:tc>
                <a:extLst>
                  <a:ext uri="{0D108BD9-81ED-4DB2-BD59-A6C34878D82A}">
                    <a16:rowId xmlns:a16="http://schemas.microsoft.com/office/drawing/2014/main" val="2558352585"/>
                  </a:ext>
                </a:extLst>
              </a:tr>
              <a:tr h="456458">
                <a:tc>
                  <a:txBody>
                    <a:bodyPr/>
                    <a:lstStyle/>
                    <a:p>
                      <a:pPr marL="0" marR="0" fontAlgn="t"/>
                      <a:r>
                        <a:rPr lang="en-US" sz="900" b="1">
                          <a:effectLst/>
                          <a:latin typeface="Calibri" panose="020F0502020204030204" pitchFamily="34" charset="0"/>
                        </a:rPr>
                        <a:t>Scaling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Small-scale models</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Large-scale models with more parameters</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Massive dataset (400M image-text pairs); scaled models</a:t>
                      </a:r>
                    </a:p>
                  </a:txBody>
                  <a:tcPr marL="42997" marR="42997" marT="42997" marB="42997">
                    <a:lnL>
                      <a:noFill/>
                    </a:lnL>
                    <a:lnR>
                      <a:noFill/>
                    </a:lnR>
                    <a:lnT>
                      <a:noFill/>
                    </a:lnT>
                    <a:lnB>
                      <a:noFill/>
                    </a:lnB>
                    <a:noFill/>
                  </a:tcPr>
                </a:tc>
                <a:extLst>
                  <a:ext uri="{0D108BD9-81ED-4DB2-BD59-A6C34878D82A}">
                    <a16:rowId xmlns:a16="http://schemas.microsoft.com/office/drawing/2014/main" val="2716050616"/>
                  </a:ext>
                </a:extLst>
              </a:tr>
              <a:tr h="456458">
                <a:tc>
                  <a:txBody>
                    <a:bodyPr/>
                    <a:lstStyle/>
                    <a:p>
                      <a:pPr marL="0" marR="0" fontAlgn="t"/>
                      <a:r>
                        <a:rPr lang="en-US" sz="900" b="1">
                          <a:effectLst/>
                          <a:latin typeface="Calibri" panose="020F0502020204030204" pitchFamily="34" charset="0"/>
                        </a:rPr>
                        <a:t>Tokenization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Language-specific</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Byte-Pair Encoding (BPE)</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BPE for text; images tokenized into patches (</a:t>
                      </a:r>
                      <a:r>
                        <a:rPr lang="en-US" sz="900" dirty="0" err="1">
                          <a:effectLst/>
                          <a:latin typeface="Calibri" panose="020F0502020204030204" pitchFamily="34" charset="0"/>
                        </a:rPr>
                        <a:t>ViT</a:t>
                      </a:r>
                      <a:r>
                        <a:rPr lang="en-US" sz="900" dirty="0">
                          <a:effectLst/>
                          <a:latin typeface="Calibri" panose="020F0502020204030204" pitchFamily="34" charset="0"/>
                        </a:rPr>
                        <a:t>)</a:t>
                      </a:r>
                    </a:p>
                  </a:txBody>
                  <a:tcPr marL="42997" marR="42997" marT="42997" marB="42997">
                    <a:lnL>
                      <a:noFill/>
                    </a:lnL>
                    <a:lnR>
                      <a:noFill/>
                    </a:lnR>
                    <a:lnT>
                      <a:noFill/>
                    </a:lnT>
                    <a:lnB>
                      <a:noFill/>
                    </a:lnB>
                    <a:noFill/>
                  </a:tcPr>
                </a:tc>
                <a:extLst>
                  <a:ext uri="{0D108BD9-81ED-4DB2-BD59-A6C34878D82A}">
                    <a16:rowId xmlns:a16="http://schemas.microsoft.com/office/drawing/2014/main" val="3081745819"/>
                  </a:ext>
                </a:extLst>
              </a:tr>
              <a:tr h="456458">
                <a:tc>
                  <a:txBody>
                    <a:bodyPr/>
                    <a:lstStyle/>
                    <a:p>
                      <a:pPr marL="0" marR="0" fontAlgn="t"/>
                      <a:r>
                        <a:rPr lang="en-US" sz="900" b="1">
                          <a:effectLst/>
                          <a:latin typeface="Calibri" panose="020F0502020204030204" pitchFamily="34" charset="0"/>
                        </a:rPr>
                        <a:t>Optimization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Standard Adam, fixed LR schedule</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Advanced techniques (layer norm, gradient clipping)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AdamW optimizer, weight decay, and learning rate warmup</a:t>
                      </a:r>
                    </a:p>
                  </a:txBody>
                  <a:tcPr marL="42997" marR="42997" marT="42997" marB="42997">
                    <a:lnL>
                      <a:noFill/>
                    </a:lnL>
                    <a:lnR>
                      <a:noFill/>
                    </a:lnR>
                    <a:lnT>
                      <a:noFill/>
                    </a:lnT>
                    <a:lnB>
                      <a:noFill/>
                    </a:lnB>
                    <a:noFill/>
                  </a:tcPr>
                </a:tc>
                <a:extLst>
                  <a:ext uri="{0D108BD9-81ED-4DB2-BD59-A6C34878D82A}">
                    <a16:rowId xmlns:a16="http://schemas.microsoft.com/office/drawing/2014/main" val="3914726296"/>
                  </a:ext>
                </a:extLst>
              </a:tr>
              <a:tr h="456458">
                <a:tc>
                  <a:txBody>
                    <a:bodyPr/>
                    <a:lstStyle/>
                    <a:p>
                      <a:pPr marL="0" marR="0" fontAlgn="t"/>
                      <a:r>
                        <a:rPr lang="en-US" sz="900" b="1">
                          <a:effectLst/>
                          <a:latin typeface="Calibri" panose="020F0502020204030204" pitchFamily="34" charset="0"/>
                        </a:rPr>
                        <a:t>Zero-Shot Learning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Not addressed</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unsupervised pretraining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multimodal pretraining</a:t>
                      </a:r>
                    </a:p>
                  </a:txBody>
                  <a:tcPr marL="42997" marR="42997" marT="42997" marB="42997">
                    <a:lnL>
                      <a:noFill/>
                    </a:lnL>
                    <a:lnR>
                      <a:noFill/>
                    </a:lnR>
                    <a:lnT>
                      <a:noFill/>
                    </a:lnT>
                    <a:lnB>
                      <a:noFill/>
                    </a:lnB>
                    <a:noFill/>
                  </a:tcPr>
                </a:tc>
                <a:extLst>
                  <a:ext uri="{0D108BD9-81ED-4DB2-BD59-A6C34878D82A}">
                    <a16:rowId xmlns:a16="http://schemas.microsoft.com/office/drawing/2014/main" val="36743825"/>
                  </a:ext>
                </a:extLst>
              </a:tr>
              <a:tr h="456458">
                <a:tc>
                  <a:txBody>
                    <a:bodyPr/>
                    <a:lstStyle/>
                    <a:p>
                      <a:pPr marL="0" marR="0" fontAlgn="t"/>
                      <a:r>
                        <a:rPr lang="en-US" sz="900" b="1">
                          <a:effectLst/>
                          <a:latin typeface="Calibri" panose="020F0502020204030204" pitchFamily="34" charset="0"/>
                        </a:rPr>
                        <a:t>Objective Function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next-token prediction</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Contrastive loss for aligning image-text embeddings</a:t>
                      </a:r>
                    </a:p>
                  </a:txBody>
                  <a:tcPr marL="42997" marR="42997" marT="42997" marB="42997">
                    <a:lnL>
                      <a:noFill/>
                    </a:lnL>
                    <a:lnR>
                      <a:noFill/>
                    </a:lnR>
                    <a:lnT>
                      <a:noFill/>
                    </a:lnT>
                    <a:lnB>
                      <a:noFill/>
                    </a:lnB>
                    <a:noFill/>
                  </a:tcPr>
                </a:tc>
                <a:extLst>
                  <a:ext uri="{0D108BD9-81ED-4DB2-BD59-A6C34878D82A}">
                    <a16:rowId xmlns:a16="http://schemas.microsoft.com/office/drawing/2014/main" val="2921973273"/>
                  </a:ext>
                </a:extLst>
              </a:tr>
            </a:tbl>
          </a:graphicData>
        </a:graphic>
      </p:graphicFrame>
    </p:spTree>
    <p:extLst>
      <p:ext uri="{BB962C8B-B14F-4D97-AF65-F5344CB8AC3E}">
        <p14:creationId xmlns:p14="http://schemas.microsoft.com/office/powerpoint/2010/main" val="65610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CFE6-3241-9950-93D6-2D472C3BF3F1}"/>
              </a:ext>
            </a:extLst>
          </p:cNvPr>
          <p:cNvSpPr>
            <a:spLocks noGrp="1"/>
          </p:cNvSpPr>
          <p:nvPr>
            <p:ph type="title"/>
          </p:nvPr>
        </p:nvSpPr>
        <p:spPr/>
        <p:txBody>
          <a:bodyPr/>
          <a:lstStyle/>
          <a:p>
            <a:r>
              <a:rPr lang="en-US" dirty="0"/>
              <a:t>diff </a:t>
            </a:r>
            <a:r>
              <a:rPr lang="en-US" dirty="0" err="1"/>
              <a:t>betw</a:t>
            </a:r>
            <a:r>
              <a:rPr lang="en-US" dirty="0"/>
              <a:t> </a:t>
            </a:r>
            <a:r>
              <a:rPr lang="en-US" dirty="0" err="1"/>
              <a:t>ViT</a:t>
            </a:r>
            <a:r>
              <a:rPr lang="en-US" dirty="0"/>
              <a:t> B 32 &amp; Microsoft version</a:t>
            </a:r>
          </a:p>
        </p:txBody>
      </p:sp>
      <p:graphicFrame>
        <p:nvGraphicFramePr>
          <p:cNvPr id="4" name="Content Placeholder 3">
            <a:extLst>
              <a:ext uri="{FF2B5EF4-FFF2-40B4-BE49-F238E27FC236}">
                <a16:creationId xmlns:a16="http://schemas.microsoft.com/office/drawing/2014/main" id="{22430FB2-5970-C5A9-11B6-88FB606F9377}"/>
              </a:ext>
            </a:extLst>
          </p:cNvPr>
          <p:cNvGraphicFramePr>
            <a:graphicFrameLocks noGrp="1"/>
          </p:cNvGraphicFramePr>
          <p:nvPr>
            <p:ph idx="1"/>
            <p:extLst>
              <p:ext uri="{D42A27DB-BD31-4B8C-83A1-F6EECF244321}">
                <p14:modId xmlns:p14="http://schemas.microsoft.com/office/powerpoint/2010/main" val="1722488449"/>
              </p:ext>
            </p:extLst>
          </p:nvPr>
        </p:nvGraphicFramePr>
        <p:xfrm>
          <a:off x="838200" y="1825625"/>
          <a:ext cx="10515600" cy="29311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62506605"/>
                    </a:ext>
                  </a:extLst>
                </a:gridCol>
                <a:gridCol w="5257800">
                  <a:extLst>
                    <a:ext uri="{9D8B030D-6E8A-4147-A177-3AD203B41FA5}">
                      <a16:colId xmlns:a16="http://schemas.microsoft.com/office/drawing/2014/main" val="1258648943"/>
                    </a:ext>
                  </a:extLst>
                </a:gridCol>
              </a:tblGrid>
              <a:tr h="370840">
                <a:tc>
                  <a:txBody>
                    <a:bodyPr/>
                    <a:lstStyle/>
                    <a:p>
                      <a:r>
                        <a:rPr lang="en-US" dirty="0"/>
                        <a:t>CLIP </a:t>
                      </a:r>
                      <a:r>
                        <a:rPr lang="en-US" dirty="0" err="1"/>
                        <a:t>ViT</a:t>
                      </a:r>
                      <a:r>
                        <a:rPr lang="en-US" dirty="0"/>
                        <a:t> B 32</a:t>
                      </a:r>
                    </a:p>
                  </a:txBody>
                  <a:tcPr/>
                </a:tc>
                <a:tc>
                  <a:txBody>
                    <a:bodyPr/>
                    <a:lstStyle/>
                    <a:p>
                      <a:r>
                        <a:rPr lang="en-US" dirty="0"/>
                        <a:t>Microsoft LLM2CLIP</a:t>
                      </a:r>
                    </a:p>
                  </a:txBody>
                  <a:tcPr/>
                </a:tc>
                <a:extLst>
                  <a:ext uri="{0D108BD9-81ED-4DB2-BD59-A6C34878D82A}">
                    <a16:rowId xmlns:a16="http://schemas.microsoft.com/office/drawing/2014/main" val="2974106213"/>
                  </a:ext>
                </a:extLst>
              </a:tr>
              <a:tr h="370840">
                <a:tc>
                  <a:txBody>
                    <a:bodyPr/>
                    <a:lstStyle/>
                    <a:p>
                      <a:r>
                        <a:rPr lang="en-US" dirty="0"/>
                        <a:t>Vision Transformer, text encoder is a transformer as well </a:t>
                      </a:r>
                    </a:p>
                    <a:p>
                      <a:r>
                        <a:rPr lang="en-US" dirty="0"/>
                        <a:t>Image patch size 32x32 pixels</a:t>
                      </a:r>
                    </a:p>
                    <a:p>
                      <a:r>
                        <a:rPr lang="en-US" dirty="0"/>
                        <a:t>Text encoder limited to 77 tokens</a:t>
                      </a:r>
                    </a:p>
                    <a:p>
                      <a:endParaRPr lang="en-US" dirty="0"/>
                    </a:p>
                  </a:txBody>
                  <a:tcPr/>
                </a:tc>
                <a:tc>
                  <a:txBody>
                    <a:bodyPr/>
                    <a:lstStyle/>
                    <a:p>
                      <a:r>
                        <a:rPr lang="en-US" dirty="0"/>
                        <a:t>Builds on CLIP’s </a:t>
                      </a:r>
                      <a:r>
                        <a:rPr lang="en-US" dirty="0" err="1"/>
                        <a:t>ViT</a:t>
                      </a:r>
                      <a:r>
                        <a:rPr lang="en-US" dirty="0"/>
                        <a:t> B 16 model for the image encoder</a:t>
                      </a:r>
                    </a:p>
                    <a:p>
                      <a:r>
                        <a:rPr lang="en-US" dirty="0"/>
                        <a:t>LLM enhanced transformer for text encoding - leverages Llama3 as the text encoder</a:t>
                      </a:r>
                    </a:p>
                    <a:p>
                      <a:r>
                        <a:rPr lang="en-US" dirty="0"/>
                        <a:t>Image patch size 16x16 pixels</a:t>
                      </a:r>
                    </a:p>
                    <a:p>
                      <a:endParaRPr lang="en-US" dirty="0"/>
                    </a:p>
                    <a:p>
                      <a:r>
                        <a:rPr lang="en-US" dirty="0"/>
                        <a:t>(Argues it is better suited for tasks requiring detailed image analysis or understanding complex textual semantics.)</a:t>
                      </a:r>
                    </a:p>
                  </a:txBody>
                  <a:tcPr/>
                </a:tc>
                <a:extLst>
                  <a:ext uri="{0D108BD9-81ED-4DB2-BD59-A6C34878D82A}">
                    <a16:rowId xmlns:a16="http://schemas.microsoft.com/office/drawing/2014/main" val="175743556"/>
                  </a:ext>
                </a:extLst>
              </a:tr>
            </a:tbl>
          </a:graphicData>
        </a:graphic>
      </p:graphicFrame>
    </p:spTree>
    <p:extLst>
      <p:ext uri="{BB962C8B-B14F-4D97-AF65-F5344CB8AC3E}">
        <p14:creationId xmlns:p14="http://schemas.microsoft.com/office/powerpoint/2010/main" val="264866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0A5DB-3584-904F-7DA4-8D3EB67C7ED0}"/>
              </a:ext>
            </a:extLst>
          </p:cNvPr>
          <p:cNvSpPr>
            <a:spLocks noGrp="1"/>
          </p:cNvSpPr>
          <p:nvPr>
            <p:ph type="title"/>
          </p:nvPr>
        </p:nvSpPr>
        <p:spPr>
          <a:xfrm>
            <a:off x="4654296" y="293932"/>
            <a:ext cx="2568139" cy="1129218"/>
          </a:xfrm>
        </p:spPr>
        <p:txBody>
          <a:bodyPr anchor="b">
            <a:normAutofit/>
          </a:bodyPr>
          <a:lstStyle/>
          <a:p>
            <a:r>
              <a:rPr lang="en-US" sz="5400" dirty="0"/>
              <a:t>Results</a:t>
            </a:r>
          </a:p>
        </p:txBody>
      </p:sp>
      <p:sp>
        <p:nvSpPr>
          <p:cNvPr id="18"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855A03-B897-708A-1FD9-9F84D29BD76B}"/>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DE8893ED-7D04-C0BC-8108-D3EE5A313596}"/>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9" name="Content Placeholder 8" descr="A graph of different colored lines&#10;&#10;Description automatically generated">
            <a:extLst>
              <a:ext uri="{FF2B5EF4-FFF2-40B4-BE49-F238E27FC236}">
                <a16:creationId xmlns:a16="http://schemas.microsoft.com/office/drawing/2014/main" id="{E85B7C87-16F7-1090-43E3-934665E21875}"/>
              </a:ext>
            </a:extLst>
          </p:cNvPr>
          <p:cNvPicPr>
            <a:picLocks noChangeAspect="1"/>
          </p:cNvPicPr>
          <p:nvPr/>
        </p:nvPicPr>
        <p:blipFill>
          <a:blip r:embed="rId5"/>
          <a:srcRect r="3631" b="-4"/>
          <a:stretch/>
        </p:blipFill>
        <p:spPr>
          <a:xfrm>
            <a:off x="6705600" y="1913108"/>
            <a:ext cx="4905626" cy="5090664"/>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5" name="Content Placeholder 2">
            <a:extLst>
              <a:ext uri="{FF2B5EF4-FFF2-40B4-BE49-F238E27FC236}">
                <a16:creationId xmlns:a16="http://schemas.microsoft.com/office/drawing/2014/main" id="{0BDAE261-D47B-2CDB-97D3-1C242BF89B7C}"/>
              </a:ext>
            </a:extLst>
          </p:cNvPr>
          <p:cNvSpPr>
            <a:spLocks noGrp="1"/>
          </p:cNvSpPr>
          <p:nvPr>
            <p:ph idx="1"/>
          </p:nvPr>
        </p:nvSpPr>
        <p:spPr>
          <a:xfrm>
            <a:off x="8296413" y="501924"/>
            <a:ext cx="3314814" cy="713233"/>
          </a:xfrm>
        </p:spPr>
        <p:txBody>
          <a:bodyPr>
            <a:normAutofit/>
          </a:bodyPr>
          <a:lstStyle/>
          <a:p>
            <a:pPr marL="457200" lvl="1" indent="0">
              <a:buNone/>
            </a:pPr>
            <a:r>
              <a:rPr lang="en-US" sz="2000" dirty="0"/>
              <a:t>CLIP </a:t>
            </a:r>
            <a:r>
              <a:rPr lang="en-US" sz="2000" dirty="0" err="1"/>
              <a:t>ViT</a:t>
            </a:r>
            <a:r>
              <a:rPr lang="en-US" sz="2000" dirty="0"/>
              <a:t> 32 &amp; Prompt 1</a:t>
            </a:r>
          </a:p>
          <a:p>
            <a:pPr lvl="1">
              <a:buFontTx/>
              <a:buChar char="-"/>
            </a:pPr>
            <a:endParaRPr lang="en-US" sz="2000" dirty="0"/>
          </a:p>
          <a:p>
            <a:endParaRPr lang="en-US" sz="2000" dirty="0"/>
          </a:p>
        </p:txBody>
      </p:sp>
      <p:pic>
        <p:nvPicPr>
          <p:cNvPr id="17" name="Picture 16">
            <a:extLst>
              <a:ext uri="{FF2B5EF4-FFF2-40B4-BE49-F238E27FC236}">
                <a16:creationId xmlns:a16="http://schemas.microsoft.com/office/drawing/2014/main" id="{8485E659-5B78-E85D-E0C9-6FCDAF75B12C}"/>
              </a:ext>
            </a:extLst>
          </p:cNvPr>
          <p:cNvPicPr>
            <a:picLocks noChangeAspect="1"/>
          </p:cNvPicPr>
          <p:nvPr/>
        </p:nvPicPr>
        <p:blipFill>
          <a:blip r:embed="rId6"/>
          <a:stretch>
            <a:fillRect/>
          </a:stretch>
        </p:blipFill>
        <p:spPr>
          <a:xfrm>
            <a:off x="735056" y="1913108"/>
            <a:ext cx="5096336" cy="5096336"/>
          </a:xfrm>
          <a:prstGeom prst="rect">
            <a:avLst/>
          </a:prstGeom>
        </p:spPr>
      </p:pic>
    </p:spTree>
    <p:extLst>
      <p:ext uri="{BB962C8B-B14F-4D97-AF65-F5344CB8AC3E}">
        <p14:creationId xmlns:p14="http://schemas.microsoft.com/office/powerpoint/2010/main" val="256669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F001-CD57-E699-5C2E-E1F8D678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33DA6-59C8-1DDB-4886-99D4A41CC52F}"/>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842AEDC-83D8-2936-D397-5D775935F44A}"/>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0D6DDD90-6B06-FD5B-8BEC-E8BA6E1911BB}"/>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3" name="Picture 2">
            <a:extLst>
              <a:ext uri="{FF2B5EF4-FFF2-40B4-BE49-F238E27FC236}">
                <a16:creationId xmlns:a16="http://schemas.microsoft.com/office/drawing/2014/main" id="{6571EDA4-85E5-3DDE-D85F-E9E28EE4F913}"/>
              </a:ext>
            </a:extLst>
          </p:cNvPr>
          <p:cNvPicPr>
            <a:picLocks noChangeAspect="1"/>
          </p:cNvPicPr>
          <p:nvPr/>
        </p:nvPicPr>
        <p:blipFill>
          <a:blip r:embed="rId5"/>
          <a:stretch>
            <a:fillRect/>
          </a:stretch>
        </p:blipFill>
        <p:spPr>
          <a:xfrm>
            <a:off x="814994" y="1829686"/>
            <a:ext cx="5122292" cy="5122292"/>
          </a:xfrm>
          <a:prstGeom prst="rect">
            <a:avLst/>
          </a:prstGeom>
        </p:spPr>
      </p:pic>
      <p:pic>
        <p:nvPicPr>
          <p:cNvPr id="4" name="Picture 3">
            <a:extLst>
              <a:ext uri="{FF2B5EF4-FFF2-40B4-BE49-F238E27FC236}">
                <a16:creationId xmlns:a16="http://schemas.microsoft.com/office/drawing/2014/main" id="{12C53BEA-6515-94FD-8EEC-E0C898CD2C18}"/>
              </a:ext>
            </a:extLst>
          </p:cNvPr>
          <p:cNvPicPr>
            <a:picLocks noChangeAspect="1"/>
          </p:cNvPicPr>
          <p:nvPr/>
        </p:nvPicPr>
        <p:blipFill>
          <a:blip r:embed="rId6"/>
          <a:stretch>
            <a:fillRect/>
          </a:stretch>
        </p:blipFill>
        <p:spPr>
          <a:xfrm>
            <a:off x="6254715" y="1829686"/>
            <a:ext cx="5191866" cy="5191866"/>
          </a:xfrm>
          <a:prstGeom prst="rect">
            <a:avLst/>
          </a:prstGeom>
        </p:spPr>
      </p:pic>
      <p:sp>
        <p:nvSpPr>
          <p:cNvPr id="9" name="Content Placeholder 8">
            <a:extLst>
              <a:ext uri="{FF2B5EF4-FFF2-40B4-BE49-F238E27FC236}">
                <a16:creationId xmlns:a16="http://schemas.microsoft.com/office/drawing/2014/main" id="{C5B93337-68DE-AB2B-0DF0-157EBDD23FED}"/>
              </a:ext>
            </a:extLst>
          </p:cNvPr>
          <p:cNvSpPr>
            <a:spLocks noGrp="1"/>
          </p:cNvSpPr>
          <p:nvPr>
            <p:ph idx="1"/>
          </p:nvPr>
        </p:nvSpPr>
        <p:spPr/>
        <p:txBody>
          <a:bodyPr/>
          <a:lstStyle/>
          <a:p>
            <a:endParaRPr lang="en-US"/>
          </a:p>
        </p:txBody>
      </p:sp>
      <p:sp>
        <p:nvSpPr>
          <p:cNvPr id="10" name="Content Placeholder 2">
            <a:extLst>
              <a:ext uri="{FF2B5EF4-FFF2-40B4-BE49-F238E27FC236}">
                <a16:creationId xmlns:a16="http://schemas.microsoft.com/office/drawing/2014/main" id="{F54912A1-86FD-2473-2C64-95AD6A022F54}"/>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17777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ED8FF-1ACF-7EA6-7DC6-4FE7D8E52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B36BC-BC3D-2577-3CE8-463CA0DF5DF1}"/>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36689480-0E2B-D4E6-2EB4-9B06F829A081}"/>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8A7F2777-3709-3D99-094E-D554EF077CA2}"/>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6" name="Picture 5">
            <a:extLst>
              <a:ext uri="{FF2B5EF4-FFF2-40B4-BE49-F238E27FC236}">
                <a16:creationId xmlns:a16="http://schemas.microsoft.com/office/drawing/2014/main" id="{C31FDD05-1FDC-AFA9-1A2F-1D919F1A4860}"/>
              </a:ext>
            </a:extLst>
          </p:cNvPr>
          <p:cNvPicPr>
            <a:picLocks noChangeAspect="1"/>
          </p:cNvPicPr>
          <p:nvPr/>
        </p:nvPicPr>
        <p:blipFill>
          <a:blip r:embed="rId5"/>
          <a:stretch>
            <a:fillRect/>
          </a:stretch>
        </p:blipFill>
        <p:spPr>
          <a:xfrm>
            <a:off x="6500369" y="2134125"/>
            <a:ext cx="4742101" cy="4742101"/>
          </a:xfrm>
          <a:prstGeom prst="rect">
            <a:avLst/>
          </a:prstGeom>
        </p:spPr>
      </p:pic>
      <p:pic>
        <p:nvPicPr>
          <p:cNvPr id="9" name="Picture 8">
            <a:extLst>
              <a:ext uri="{FF2B5EF4-FFF2-40B4-BE49-F238E27FC236}">
                <a16:creationId xmlns:a16="http://schemas.microsoft.com/office/drawing/2014/main" id="{2CFA6363-9C84-4005-BDC8-699B06C13714}"/>
              </a:ext>
            </a:extLst>
          </p:cNvPr>
          <p:cNvPicPr>
            <a:picLocks noChangeAspect="1"/>
          </p:cNvPicPr>
          <p:nvPr/>
        </p:nvPicPr>
        <p:blipFill>
          <a:blip r:embed="rId6"/>
          <a:stretch>
            <a:fillRect/>
          </a:stretch>
        </p:blipFill>
        <p:spPr>
          <a:xfrm>
            <a:off x="1021357" y="2134125"/>
            <a:ext cx="4723875" cy="4723875"/>
          </a:xfrm>
          <a:prstGeom prst="rect">
            <a:avLst/>
          </a:prstGeom>
        </p:spPr>
      </p:pic>
      <p:sp>
        <p:nvSpPr>
          <p:cNvPr id="11" name="Content Placeholder 10">
            <a:extLst>
              <a:ext uri="{FF2B5EF4-FFF2-40B4-BE49-F238E27FC236}">
                <a16:creationId xmlns:a16="http://schemas.microsoft.com/office/drawing/2014/main" id="{1735DBAF-CE47-FAFE-1D86-72CA346235CE}"/>
              </a:ext>
            </a:extLst>
          </p:cNvPr>
          <p:cNvSpPr>
            <a:spLocks noGrp="1"/>
          </p:cNvSpPr>
          <p:nvPr>
            <p:ph idx="1"/>
          </p:nvPr>
        </p:nvSpPr>
        <p:spPr/>
        <p:txBody>
          <a:bodyPr/>
          <a:lstStyle/>
          <a:p>
            <a:endParaRPr lang="en-US"/>
          </a:p>
        </p:txBody>
      </p:sp>
      <p:sp>
        <p:nvSpPr>
          <p:cNvPr id="13" name="Content Placeholder 2">
            <a:extLst>
              <a:ext uri="{FF2B5EF4-FFF2-40B4-BE49-F238E27FC236}">
                <a16:creationId xmlns:a16="http://schemas.microsoft.com/office/drawing/2014/main" id="{5373DF4C-2D9C-2017-3914-D1388FD38ABF}"/>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520283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6DE69-3715-1746-604D-D4C0D33AC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BE75F-72CC-D25A-0ADB-3CC3BECDCB76}"/>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BE78D3C-08A6-BC02-8873-B7F401FFEBA0}"/>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21F982A0-20B7-CEA5-B0D0-814DD70A5A14}"/>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7" name="Picture 6">
            <a:extLst>
              <a:ext uri="{FF2B5EF4-FFF2-40B4-BE49-F238E27FC236}">
                <a16:creationId xmlns:a16="http://schemas.microsoft.com/office/drawing/2014/main" id="{56DE2FA0-5B79-CBF2-0A63-46202E3ECB0E}"/>
              </a:ext>
            </a:extLst>
          </p:cNvPr>
          <p:cNvPicPr>
            <a:picLocks noChangeAspect="1"/>
          </p:cNvPicPr>
          <p:nvPr/>
        </p:nvPicPr>
        <p:blipFill>
          <a:blip r:embed="rId5"/>
          <a:stretch>
            <a:fillRect/>
          </a:stretch>
        </p:blipFill>
        <p:spPr>
          <a:xfrm>
            <a:off x="960344" y="1822127"/>
            <a:ext cx="5194900" cy="5194900"/>
          </a:xfrm>
          <a:prstGeom prst="rect">
            <a:avLst/>
          </a:prstGeom>
        </p:spPr>
      </p:pic>
      <p:pic>
        <p:nvPicPr>
          <p:cNvPr id="11" name="Picture 10">
            <a:extLst>
              <a:ext uri="{FF2B5EF4-FFF2-40B4-BE49-F238E27FC236}">
                <a16:creationId xmlns:a16="http://schemas.microsoft.com/office/drawing/2014/main" id="{33FA97F4-012E-8363-AE6D-74F99D87D52D}"/>
              </a:ext>
            </a:extLst>
          </p:cNvPr>
          <p:cNvPicPr>
            <a:picLocks noChangeAspect="1"/>
          </p:cNvPicPr>
          <p:nvPr/>
        </p:nvPicPr>
        <p:blipFill>
          <a:blip r:embed="rId6"/>
          <a:stretch>
            <a:fillRect/>
          </a:stretch>
        </p:blipFill>
        <p:spPr>
          <a:xfrm>
            <a:off x="6520558" y="1862774"/>
            <a:ext cx="5174576" cy="5174576"/>
          </a:xfrm>
          <a:prstGeom prst="rect">
            <a:avLst/>
          </a:prstGeom>
        </p:spPr>
      </p:pic>
      <p:sp>
        <p:nvSpPr>
          <p:cNvPr id="14" name="Content Placeholder 13">
            <a:extLst>
              <a:ext uri="{FF2B5EF4-FFF2-40B4-BE49-F238E27FC236}">
                <a16:creationId xmlns:a16="http://schemas.microsoft.com/office/drawing/2014/main" id="{59BAF219-76F8-B94C-C2CB-0BEDD391B9E0}"/>
              </a:ext>
            </a:extLst>
          </p:cNvPr>
          <p:cNvSpPr>
            <a:spLocks noGrp="1"/>
          </p:cNvSpPr>
          <p:nvPr>
            <p:ph idx="1"/>
          </p:nvPr>
        </p:nvSpPr>
        <p:spPr/>
        <p:txBody>
          <a:bodyPr/>
          <a:lstStyle/>
          <a:p>
            <a:endParaRPr lang="en-US"/>
          </a:p>
        </p:txBody>
      </p:sp>
      <p:sp>
        <p:nvSpPr>
          <p:cNvPr id="15" name="Content Placeholder 2">
            <a:extLst>
              <a:ext uri="{FF2B5EF4-FFF2-40B4-BE49-F238E27FC236}">
                <a16:creationId xmlns:a16="http://schemas.microsoft.com/office/drawing/2014/main" id="{9C3FFF65-2D3A-3C1D-0D45-4BEC4285D3E9}"/>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159313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799D-0F22-5238-A7DB-F7E5D64296E8}"/>
              </a:ext>
            </a:extLst>
          </p:cNvPr>
          <p:cNvSpPr>
            <a:spLocks noGrp="1"/>
          </p:cNvSpPr>
          <p:nvPr>
            <p:ph type="title"/>
          </p:nvPr>
        </p:nvSpPr>
        <p:spPr>
          <a:xfrm>
            <a:off x="7384130" y="1128094"/>
            <a:ext cx="4087493" cy="1415270"/>
          </a:xfrm>
        </p:spPr>
        <p:txBody>
          <a:bodyPr anchor="t">
            <a:normAutofit/>
          </a:bodyPr>
          <a:lstStyle/>
          <a:p>
            <a:r>
              <a:rPr lang="en-US" sz="3200" dirty="0"/>
              <a:t>Background </a:t>
            </a:r>
          </a:p>
        </p:txBody>
      </p:sp>
      <p:sp>
        <p:nvSpPr>
          <p:cNvPr id="15" name="Rectangle 14">
            <a:extLst>
              <a:ext uri="{FF2B5EF4-FFF2-40B4-BE49-F238E27FC236}">
                <a16:creationId xmlns:a16="http://schemas.microsoft.com/office/drawing/2014/main" id="{1DBBFE1F-E21D-6F33-FA39-7ED7133F8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with solid fill">
            <a:extLst>
              <a:ext uri="{FF2B5EF4-FFF2-40B4-BE49-F238E27FC236}">
                <a16:creationId xmlns:a16="http://schemas.microsoft.com/office/drawing/2014/main" id="{62576E6F-32AA-0800-A9D2-18D03A7D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54599">
            <a:off x="2688929" y="2998315"/>
            <a:ext cx="1481744" cy="1481744"/>
          </a:xfrm>
          <a:prstGeom prst="rect">
            <a:avLst/>
          </a:prstGeom>
        </p:spPr>
      </p:pic>
      <p:pic>
        <p:nvPicPr>
          <p:cNvPr id="9" name="Graphic 8" descr="Banana with solid fill">
            <a:extLst>
              <a:ext uri="{FF2B5EF4-FFF2-40B4-BE49-F238E27FC236}">
                <a16:creationId xmlns:a16="http://schemas.microsoft.com/office/drawing/2014/main" id="{E0D9E171-60C3-9273-50E8-ABF2FE65FB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4340" y="3994776"/>
            <a:ext cx="2743200" cy="274320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Graphic 4" descr="Banana outline">
            <a:extLst>
              <a:ext uri="{FF2B5EF4-FFF2-40B4-BE49-F238E27FC236}">
                <a16:creationId xmlns:a16="http://schemas.microsoft.com/office/drawing/2014/main" id="{BD4B913A-6D59-AB89-4195-A336DD24DA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258" y="124977"/>
            <a:ext cx="2907792" cy="2907792"/>
          </a:xfrm>
          <a:prstGeom prst="rect">
            <a:avLst/>
          </a:prstGeom>
        </p:spPr>
      </p:pic>
      <p:pic>
        <p:nvPicPr>
          <p:cNvPr id="10" name="Graphic 9" descr="Banana outline">
            <a:extLst>
              <a:ext uri="{FF2B5EF4-FFF2-40B4-BE49-F238E27FC236}">
                <a16:creationId xmlns:a16="http://schemas.microsoft.com/office/drawing/2014/main" id="{68EC4045-7F24-316A-C874-02886E1C93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7530" y="3844698"/>
            <a:ext cx="2907792" cy="2907792"/>
          </a:xfrm>
          <a:prstGeom prst="rect">
            <a:avLst/>
          </a:prstGeom>
        </p:spPr>
      </p:pic>
      <p:sp>
        <p:nvSpPr>
          <p:cNvPr id="3" name="Content Placeholder 2">
            <a:extLst>
              <a:ext uri="{FF2B5EF4-FFF2-40B4-BE49-F238E27FC236}">
                <a16:creationId xmlns:a16="http://schemas.microsoft.com/office/drawing/2014/main" id="{149467D0-A8DB-940C-ABDB-3226D22D969A}"/>
              </a:ext>
            </a:extLst>
          </p:cNvPr>
          <p:cNvSpPr>
            <a:spLocks noGrp="1"/>
          </p:cNvSpPr>
          <p:nvPr>
            <p:ph idx="1"/>
          </p:nvPr>
        </p:nvSpPr>
        <p:spPr>
          <a:xfrm>
            <a:off x="7384131" y="2543364"/>
            <a:ext cx="4087492" cy="3599019"/>
          </a:xfrm>
        </p:spPr>
        <p:txBody>
          <a:bodyPr>
            <a:normAutofit/>
          </a:bodyPr>
          <a:lstStyle/>
          <a:p>
            <a:pPr marL="0" indent="0">
              <a:buNone/>
            </a:pPr>
            <a:r>
              <a:rPr lang="en-US" sz="2000" dirty="0"/>
              <a:t>Humans associate meanings with colors based on their sensory experiences, leading to </a:t>
            </a:r>
            <a:r>
              <a:rPr lang="en-US" sz="2000" b="1" dirty="0"/>
              <a:t>color-concept associations.</a:t>
            </a:r>
            <a:endParaRPr lang="en-US" sz="2000" dirty="0"/>
          </a:p>
        </p:txBody>
      </p:sp>
    </p:spTree>
    <p:extLst>
      <p:ext uri="{BB962C8B-B14F-4D97-AF65-F5344CB8AC3E}">
        <p14:creationId xmlns:p14="http://schemas.microsoft.com/office/powerpoint/2010/main" val="5826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182AC-C93C-904D-06C8-BA943FF32941}"/>
              </a:ext>
            </a:extLst>
          </p:cNvPr>
          <p:cNvSpPr>
            <a:spLocks noGrp="1"/>
          </p:cNvSpPr>
          <p:nvPr>
            <p:ph type="title"/>
          </p:nvPr>
        </p:nvSpPr>
        <p:spPr>
          <a:xfrm>
            <a:off x="643278" y="422696"/>
            <a:ext cx="4818888" cy="978275"/>
          </a:xfrm>
        </p:spPr>
        <p:txBody>
          <a:bodyPr anchor="b">
            <a:normAutofit/>
          </a:bodyPr>
          <a:lstStyle/>
          <a:p>
            <a:r>
              <a:rPr lang="en-US" sz="5000" dirty="0"/>
              <a:t>Exp 1 &amp; 2:</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AFCDB1-6009-8334-2992-32307C4E4B9E}"/>
              </a:ext>
            </a:extLst>
          </p:cNvPr>
          <p:cNvPicPr>
            <a:picLocks noChangeAspect="1"/>
          </p:cNvPicPr>
          <p:nvPr/>
        </p:nvPicPr>
        <p:blipFill>
          <a:blip r:embed="rId4"/>
          <a:stretch>
            <a:fillRect/>
          </a:stretch>
        </p:blipFill>
        <p:spPr>
          <a:xfrm>
            <a:off x="608476" y="1448576"/>
            <a:ext cx="3500818" cy="546100"/>
          </a:xfrm>
          <a:prstGeom prst="rect">
            <a:avLst/>
          </a:prstGeom>
        </p:spPr>
      </p:pic>
      <p:pic>
        <p:nvPicPr>
          <p:cNvPr id="9" name="Picture 8">
            <a:extLst>
              <a:ext uri="{FF2B5EF4-FFF2-40B4-BE49-F238E27FC236}">
                <a16:creationId xmlns:a16="http://schemas.microsoft.com/office/drawing/2014/main" id="{A6FE9DE1-A038-CDF6-DB41-3A12955E4D4C}"/>
              </a:ext>
            </a:extLst>
          </p:cNvPr>
          <p:cNvPicPr>
            <a:picLocks noChangeAspect="1"/>
          </p:cNvPicPr>
          <p:nvPr/>
        </p:nvPicPr>
        <p:blipFill>
          <a:blip r:embed="rId5"/>
          <a:stretch>
            <a:fillRect/>
          </a:stretch>
        </p:blipFill>
        <p:spPr>
          <a:xfrm>
            <a:off x="371558" y="1994676"/>
            <a:ext cx="3737736" cy="469900"/>
          </a:xfrm>
          <a:prstGeom prst="rect">
            <a:avLst/>
          </a:prstGeom>
        </p:spPr>
      </p:pic>
      <p:pic>
        <p:nvPicPr>
          <p:cNvPr id="5" name="Picture 4" descr="A table with numbers and letters&#10;&#10;Description automatically generated">
            <a:extLst>
              <a:ext uri="{FF2B5EF4-FFF2-40B4-BE49-F238E27FC236}">
                <a16:creationId xmlns:a16="http://schemas.microsoft.com/office/drawing/2014/main" id="{EE1927E9-93B5-0DDE-6604-4F7869AA3E83}"/>
              </a:ext>
            </a:extLst>
          </p:cNvPr>
          <p:cNvPicPr>
            <a:picLocks noChangeAspect="1"/>
          </p:cNvPicPr>
          <p:nvPr/>
        </p:nvPicPr>
        <p:blipFill>
          <a:blip r:embed="rId6"/>
          <a:srcRect t="12505" b="10771"/>
          <a:stretch/>
        </p:blipFill>
        <p:spPr>
          <a:xfrm>
            <a:off x="3412778" y="1942965"/>
            <a:ext cx="8516933" cy="4900920"/>
          </a:xfrm>
          <a:prstGeom prst="rect">
            <a:avLst/>
          </a:prstGeom>
        </p:spPr>
      </p:pic>
      <p:sp>
        <p:nvSpPr>
          <p:cNvPr id="10" name="Content Placeholder 2">
            <a:extLst>
              <a:ext uri="{FF2B5EF4-FFF2-40B4-BE49-F238E27FC236}">
                <a16:creationId xmlns:a16="http://schemas.microsoft.com/office/drawing/2014/main" id="{8FDAED1F-2C50-7C2F-CC89-63A9E5B70031}"/>
              </a:ext>
            </a:extLst>
          </p:cNvPr>
          <p:cNvSpPr>
            <a:spLocks noGrp="1"/>
          </p:cNvSpPr>
          <p:nvPr>
            <p:ph idx="1"/>
          </p:nvPr>
        </p:nvSpPr>
        <p:spPr>
          <a:xfrm>
            <a:off x="371558" y="2536670"/>
            <a:ext cx="3389451" cy="3699376"/>
          </a:xfrm>
        </p:spPr>
        <p:txBody>
          <a:bodyPr>
            <a:normAutofit/>
          </a:bodyPr>
          <a:lstStyle/>
          <a:p>
            <a:pPr>
              <a:buFontTx/>
              <a:buChar char="-"/>
            </a:pPr>
            <a:r>
              <a:rPr lang="en-US" sz="2400" dirty="0"/>
              <a:t>Comparison of predicted and ground truth association scores</a:t>
            </a:r>
          </a:p>
          <a:p>
            <a:pPr lvl="1">
              <a:buFontTx/>
              <a:buChar char="-"/>
            </a:pPr>
            <a:r>
              <a:rPr lang="en-US" sz="2000" dirty="0"/>
              <a:t>Pearson Correlation Coefficient (PCC)</a:t>
            </a:r>
          </a:p>
          <a:p>
            <a:pPr lvl="1">
              <a:buFontTx/>
              <a:buChar char="-"/>
            </a:pPr>
            <a:r>
              <a:rPr lang="en-US" sz="2000" dirty="0"/>
              <a:t>Spearman Rank Correlation (SRC)</a:t>
            </a:r>
          </a:p>
          <a:p>
            <a:endParaRPr lang="en-US" sz="2000" dirty="0"/>
          </a:p>
        </p:txBody>
      </p:sp>
    </p:spTree>
    <p:extLst>
      <p:ext uri="{BB962C8B-B14F-4D97-AF65-F5344CB8AC3E}">
        <p14:creationId xmlns:p14="http://schemas.microsoft.com/office/powerpoint/2010/main" val="3765396403"/>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2E1B0-5E3A-0C86-C7D3-F86EEAAFAC5D}"/>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dirty="0"/>
              <a:t>Predicted vs Ground Truth Rankings</a:t>
            </a:r>
          </a:p>
        </p:txBody>
      </p:sp>
      <p:sp>
        <p:nvSpPr>
          <p:cNvPr id="20"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different colors&#10;&#10;Description automatically generated">
            <a:extLst>
              <a:ext uri="{FF2B5EF4-FFF2-40B4-BE49-F238E27FC236}">
                <a16:creationId xmlns:a16="http://schemas.microsoft.com/office/drawing/2014/main" id="{DC17B060-C377-D672-8109-DD8ADD94A234}"/>
              </a:ext>
            </a:extLst>
          </p:cNvPr>
          <p:cNvPicPr>
            <a:picLocks noChangeAspect="1"/>
          </p:cNvPicPr>
          <p:nvPr/>
        </p:nvPicPr>
        <p:blipFill>
          <a:blip r:embed="rId4"/>
          <a:stretch>
            <a:fillRect/>
          </a:stretch>
        </p:blipFill>
        <p:spPr>
          <a:xfrm>
            <a:off x="198133" y="2999151"/>
            <a:ext cx="2832069" cy="283206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29D8F959-0E7B-DDA7-1AD9-BA6B4CABC015}"/>
              </a:ext>
            </a:extLst>
          </p:cNvPr>
          <p:cNvPicPr>
            <a:picLocks noChangeAspect="1"/>
          </p:cNvPicPr>
          <p:nvPr/>
        </p:nvPicPr>
        <p:blipFill>
          <a:blip r:embed="rId5"/>
          <a:stretch>
            <a:fillRect/>
          </a:stretch>
        </p:blipFill>
        <p:spPr>
          <a:xfrm>
            <a:off x="3178938" y="2999151"/>
            <a:ext cx="2832069" cy="2832069"/>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0181FD7A-AD0B-0A9A-BCD8-2A3C0B81C2D5}"/>
              </a:ext>
            </a:extLst>
          </p:cNvPr>
          <p:cNvPicPr>
            <a:picLocks noChangeAspect="1"/>
          </p:cNvPicPr>
          <p:nvPr/>
        </p:nvPicPr>
        <p:blipFill>
          <a:blip r:embed="rId6"/>
          <a:stretch>
            <a:fillRect/>
          </a:stretch>
        </p:blipFill>
        <p:spPr>
          <a:xfrm>
            <a:off x="6180993" y="2999151"/>
            <a:ext cx="2832069" cy="2832069"/>
          </a:xfrm>
          <a:prstGeom prst="rect">
            <a:avLst/>
          </a:prstGeom>
        </p:spPr>
      </p:pic>
      <p:pic>
        <p:nvPicPr>
          <p:cNvPr id="7" name="Content Placeholder 6" descr="A graph of different colors&#10;&#10;Description automatically generated">
            <a:extLst>
              <a:ext uri="{FF2B5EF4-FFF2-40B4-BE49-F238E27FC236}">
                <a16:creationId xmlns:a16="http://schemas.microsoft.com/office/drawing/2014/main" id="{9BA961D6-C0E3-76E3-56F0-5FDB7C538377}"/>
              </a:ext>
            </a:extLst>
          </p:cNvPr>
          <p:cNvPicPr>
            <a:picLocks noGrp="1" noChangeAspect="1"/>
          </p:cNvPicPr>
          <p:nvPr>
            <p:ph idx="1"/>
          </p:nvPr>
        </p:nvPicPr>
        <p:blipFill>
          <a:blip r:embed="rId7"/>
          <a:stretch>
            <a:fillRect/>
          </a:stretch>
        </p:blipFill>
        <p:spPr>
          <a:xfrm>
            <a:off x="9161797" y="2999151"/>
            <a:ext cx="2832069" cy="2832069"/>
          </a:xfrm>
          <a:prstGeom prst="rect">
            <a:avLst/>
          </a:prstGeom>
        </p:spPr>
      </p:pic>
    </p:spTree>
    <p:extLst>
      <p:ext uri="{BB962C8B-B14F-4D97-AF65-F5344CB8AC3E}">
        <p14:creationId xmlns:p14="http://schemas.microsoft.com/office/powerpoint/2010/main" val="48695456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E591-10F7-7901-1AB0-CA745BA50B0A}"/>
              </a:ext>
            </a:extLst>
          </p:cNvPr>
          <p:cNvSpPr>
            <a:spLocks noGrp="1"/>
          </p:cNvSpPr>
          <p:nvPr>
            <p:ph type="title"/>
          </p:nvPr>
        </p:nvSpPr>
        <p:spPr>
          <a:xfrm>
            <a:off x="1693148" y="340316"/>
            <a:ext cx="9462052" cy="784630"/>
          </a:xfrm>
        </p:spPr>
        <p:txBody>
          <a:bodyPr anchor="b">
            <a:noAutofit/>
          </a:bodyPr>
          <a:lstStyle/>
          <a:p>
            <a:r>
              <a:rPr lang="en-US" sz="5400" dirty="0"/>
              <a:t>Performance across concepts</a:t>
            </a:r>
          </a:p>
        </p:txBody>
      </p:sp>
      <p:sp>
        <p:nvSpPr>
          <p:cNvPr id="12" name="Content Placeholder 12">
            <a:extLst>
              <a:ext uri="{FF2B5EF4-FFF2-40B4-BE49-F238E27FC236}">
                <a16:creationId xmlns:a16="http://schemas.microsoft.com/office/drawing/2014/main" id="{1C1E9F7F-08F5-CBDA-AA21-B81934B6915A}"/>
              </a:ext>
            </a:extLst>
          </p:cNvPr>
          <p:cNvSpPr txBox="1">
            <a:spLocks/>
          </p:cNvSpPr>
          <p:nvPr/>
        </p:nvSpPr>
        <p:spPr>
          <a:xfrm>
            <a:off x="817893" y="6101191"/>
            <a:ext cx="3099193" cy="971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Prompt 1: The color of the image represents the word &lt;concept&gt;</a:t>
            </a:r>
          </a:p>
        </p:txBody>
      </p:sp>
      <p:sp>
        <p:nvSpPr>
          <p:cNvPr id="17" name="Oval 16">
            <a:extLst>
              <a:ext uri="{FF2B5EF4-FFF2-40B4-BE49-F238E27FC236}">
                <a16:creationId xmlns:a16="http://schemas.microsoft.com/office/drawing/2014/main" id="{60761FB7-1D75-7C02-6C4B-88DCEE62EB2A}"/>
              </a:ext>
            </a:extLst>
          </p:cNvPr>
          <p:cNvSpPr/>
          <p:nvPr/>
        </p:nvSpPr>
        <p:spPr>
          <a:xfrm>
            <a:off x="331281" y="6296825"/>
            <a:ext cx="275772" cy="275772"/>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E4BF1C-99BD-BCC0-B88C-46EBCD75E097}"/>
              </a:ext>
            </a:extLst>
          </p:cNvPr>
          <p:cNvSpPr/>
          <p:nvPr/>
        </p:nvSpPr>
        <p:spPr>
          <a:xfrm>
            <a:off x="4079862" y="6270309"/>
            <a:ext cx="275772" cy="27577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39C46E-7A64-8376-62B0-6E99A17CD5A1}"/>
              </a:ext>
            </a:extLst>
          </p:cNvPr>
          <p:cNvSpPr/>
          <p:nvPr/>
        </p:nvSpPr>
        <p:spPr>
          <a:xfrm>
            <a:off x="8311131" y="6225385"/>
            <a:ext cx="275772" cy="27577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2">
            <a:extLst>
              <a:ext uri="{FF2B5EF4-FFF2-40B4-BE49-F238E27FC236}">
                <a16:creationId xmlns:a16="http://schemas.microsoft.com/office/drawing/2014/main" id="{3DE58AF3-9BA9-36E8-5731-12EB0627F605}"/>
              </a:ext>
            </a:extLst>
          </p:cNvPr>
          <p:cNvSpPr txBox="1">
            <a:spLocks/>
          </p:cNvSpPr>
          <p:nvPr/>
        </p:nvSpPr>
        <p:spPr>
          <a:xfrm>
            <a:off x="4637890" y="6038426"/>
            <a:ext cx="3204342" cy="1210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Prompt 2:  The concept &lt;concept&gt; is well represented by the color of the image.</a:t>
            </a:r>
          </a:p>
        </p:txBody>
      </p:sp>
      <p:sp>
        <p:nvSpPr>
          <p:cNvPr id="5" name="TextBox 4">
            <a:extLst>
              <a:ext uri="{FF2B5EF4-FFF2-40B4-BE49-F238E27FC236}">
                <a16:creationId xmlns:a16="http://schemas.microsoft.com/office/drawing/2014/main" id="{5BB09E86-90ED-174E-0DAB-358F9FDB0B6F}"/>
              </a:ext>
            </a:extLst>
          </p:cNvPr>
          <p:cNvSpPr txBox="1"/>
          <p:nvPr/>
        </p:nvSpPr>
        <p:spPr>
          <a:xfrm>
            <a:off x="8775316" y="6026735"/>
            <a:ext cx="3204342" cy="738664"/>
          </a:xfrm>
          <a:prstGeom prst="rect">
            <a:avLst/>
          </a:prstGeom>
          <a:noFill/>
        </p:spPr>
        <p:txBody>
          <a:bodyPr wrap="square">
            <a:spAutoFit/>
          </a:bodyPr>
          <a:lstStyle/>
          <a:p>
            <a:pPr marL="0" indent="0">
              <a:buFont typeface="Arial" panose="020B0604020202020204" pitchFamily="34" charset="0"/>
              <a:buNone/>
            </a:pPr>
            <a:r>
              <a:rPr lang="en-US" sz="1400" dirty="0"/>
              <a:t>Prompt 3: The color of the image is associated with the concept &lt;concept&gt;</a:t>
            </a:r>
          </a:p>
        </p:txBody>
      </p:sp>
      <p:pic>
        <p:nvPicPr>
          <p:cNvPr id="14" name="Picture 13">
            <a:extLst>
              <a:ext uri="{FF2B5EF4-FFF2-40B4-BE49-F238E27FC236}">
                <a16:creationId xmlns:a16="http://schemas.microsoft.com/office/drawing/2014/main" id="{036F61FA-7BC8-44CE-BE7A-20366368FE71}"/>
              </a:ext>
            </a:extLst>
          </p:cNvPr>
          <p:cNvPicPr>
            <a:picLocks noChangeAspect="1"/>
          </p:cNvPicPr>
          <p:nvPr/>
        </p:nvPicPr>
        <p:blipFill>
          <a:blip r:embed="rId3"/>
          <a:stretch>
            <a:fillRect/>
          </a:stretch>
        </p:blipFill>
        <p:spPr>
          <a:xfrm>
            <a:off x="1746285" y="1258323"/>
            <a:ext cx="8987551" cy="4768412"/>
          </a:xfrm>
          <a:prstGeom prst="rect">
            <a:avLst/>
          </a:prstGeom>
        </p:spPr>
      </p:pic>
      <p:sp>
        <p:nvSpPr>
          <p:cNvPr id="16" name="TextBox 15">
            <a:extLst>
              <a:ext uri="{FF2B5EF4-FFF2-40B4-BE49-F238E27FC236}">
                <a16:creationId xmlns:a16="http://schemas.microsoft.com/office/drawing/2014/main" id="{2DBF1CCA-99EA-6349-C755-755D777663B9}"/>
              </a:ext>
            </a:extLst>
          </p:cNvPr>
          <p:cNvSpPr txBox="1"/>
          <p:nvPr/>
        </p:nvSpPr>
        <p:spPr>
          <a:xfrm>
            <a:off x="2734388" y="1368520"/>
            <a:ext cx="1483360" cy="369332"/>
          </a:xfrm>
          <a:prstGeom prst="rect">
            <a:avLst/>
          </a:prstGeom>
          <a:noFill/>
        </p:spPr>
        <p:txBody>
          <a:bodyPr wrap="square">
            <a:spAutoFit/>
          </a:bodyPr>
          <a:lstStyle/>
          <a:p>
            <a:r>
              <a:rPr lang="en-US" sz="1800" dirty="0"/>
              <a:t>CLIP </a:t>
            </a:r>
            <a:r>
              <a:rPr lang="en-US" sz="1800" dirty="0" err="1"/>
              <a:t>ViT</a:t>
            </a:r>
            <a:r>
              <a:rPr lang="en-US" sz="1800" dirty="0"/>
              <a:t> 32</a:t>
            </a:r>
            <a:endParaRPr lang="en-US" dirty="0"/>
          </a:p>
        </p:txBody>
      </p:sp>
    </p:spTree>
    <p:extLst>
      <p:ext uri="{BB962C8B-B14F-4D97-AF65-F5344CB8AC3E}">
        <p14:creationId xmlns:p14="http://schemas.microsoft.com/office/powerpoint/2010/main" val="380007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9C9-A71D-79AD-5623-488F4F37F5CA}"/>
              </a:ext>
            </a:extLst>
          </p:cNvPr>
          <p:cNvSpPr>
            <a:spLocks noGrp="1"/>
          </p:cNvSpPr>
          <p:nvPr>
            <p:ph type="title"/>
          </p:nvPr>
        </p:nvSpPr>
        <p:spPr/>
        <p:txBody>
          <a:bodyPr>
            <a:normAutofit fontScale="90000"/>
          </a:bodyPr>
          <a:lstStyle/>
          <a:p>
            <a:r>
              <a:rPr lang="en-US" dirty="0"/>
              <a:t>Why else may we be underperforming for concepts like: working, sleeping, mushroom, driving, and comfort</a:t>
            </a:r>
          </a:p>
        </p:txBody>
      </p:sp>
      <p:sp>
        <p:nvSpPr>
          <p:cNvPr id="3" name="Content Placeholder 2">
            <a:extLst>
              <a:ext uri="{FF2B5EF4-FFF2-40B4-BE49-F238E27FC236}">
                <a16:creationId xmlns:a16="http://schemas.microsoft.com/office/drawing/2014/main" id="{6AE9E79A-F4E8-3143-5E28-307FA259F0D9}"/>
              </a:ext>
            </a:extLst>
          </p:cNvPr>
          <p:cNvSpPr>
            <a:spLocks noGrp="1"/>
          </p:cNvSpPr>
          <p:nvPr>
            <p:ph idx="1"/>
          </p:nvPr>
        </p:nvSpPr>
        <p:spPr/>
        <p:txBody>
          <a:bodyPr/>
          <a:lstStyle/>
          <a:p>
            <a:pPr marL="0" indent="0">
              <a:buNone/>
            </a:pPr>
            <a:r>
              <a:rPr lang="en-US" dirty="0"/>
              <a:t>Underperforming for white and greys</a:t>
            </a:r>
            <a:br>
              <a:rPr lang="en-US" dirty="0"/>
            </a:br>
            <a:br>
              <a:rPr lang="en-US" dirty="0"/>
            </a:br>
            <a:r>
              <a:rPr lang="en-US" dirty="0"/>
              <a:t>TODO </a:t>
            </a:r>
            <a:r>
              <a:rPr lang="en-US" dirty="0" err="1"/>
              <a:t>laura</a:t>
            </a:r>
            <a:r>
              <a:rPr lang="en-US" dirty="0"/>
              <a:t> to make visual and show common theme among things we did bad with are related to under-associating greys &amp; white</a:t>
            </a:r>
          </a:p>
        </p:txBody>
      </p:sp>
    </p:spTree>
    <p:extLst>
      <p:ext uri="{BB962C8B-B14F-4D97-AF65-F5344CB8AC3E}">
        <p14:creationId xmlns:p14="http://schemas.microsoft.com/office/powerpoint/2010/main" val="327590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48FA1-22EC-CA66-537F-1EBB601A7CA2}"/>
              </a:ext>
            </a:extLst>
          </p:cNvPr>
          <p:cNvSpPr>
            <a:spLocks noGrp="1"/>
          </p:cNvSpPr>
          <p:nvPr>
            <p:ph type="title"/>
          </p:nvPr>
        </p:nvSpPr>
        <p:spPr>
          <a:xfrm>
            <a:off x="3280339" y="178291"/>
            <a:ext cx="5631319" cy="1042416"/>
          </a:xfrm>
        </p:spPr>
        <p:txBody>
          <a:bodyPr anchor="b">
            <a:normAutofit/>
          </a:bodyPr>
          <a:lstStyle/>
          <a:p>
            <a:r>
              <a:rPr lang="en-US" sz="5400" dirty="0"/>
              <a:t>Model Comparison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529197E-456D-DCC8-662B-F354D16DE319}"/>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10" name="Picture 9" descr="A white background with black dots&#10;&#10;Description automatically generated">
            <a:extLst>
              <a:ext uri="{FF2B5EF4-FFF2-40B4-BE49-F238E27FC236}">
                <a16:creationId xmlns:a16="http://schemas.microsoft.com/office/drawing/2014/main" id="{DFBA4975-6768-FEFD-D325-769530FB235C}"/>
              </a:ext>
            </a:extLst>
          </p:cNvPr>
          <p:cNvPicPr>
            <a:picLocks noChangeAspect="1"/>
          </p:cNvPicPr>
          <p:nvPr/>
        </p:nvPicPr>
        <p:blipFill>
          <a:blip r:embed="rId3"/>
          <a:stretch>
            <a:fillRect/>
          </a:stretch>
        </p:blipFill>
        <p:spPr>
          <a:xfrm>
            <a:off x="489472" y="2249144"/>
            <a:ext cx="685800" cy="685800"/>
          </a:xfrm>
          <a:prstGeom prst="rect">
            <a:avLst/>
          </a:prstGeom>
        </p:spPr>
      </p:pic>
      <p:pic>
        <p:nvPicPr>
          <p:cNvPr id="5" name="Content Placeholder 4">
            <a:extLst>
              <a:ext uri="{FF2B5EF4-FFF2-40B4-BE49-F238E27FC236}">
                <a16:creationId xmlns:a16="http://schemas.microsoft.com/office/drawing/2014/main" id="{5DD30F7F-9B10-A42A-E3A7-7763CDE7405B}"/>
              </a:ext>
            </a:extLst>
          </p:cNvPr>
          <p:cNvPicPr>
            <a:picLocks noChangeAspect="1"/>
          </p:cNvPicPr>
          <p:nvPr/>
        </p:nvPicPr>
        <p:blipFill>
          <a:blip r:embed="rId4">
            <a:extLst>
              <a:ext uri="{96DAC541-7B7A-43D3-8B79-37D633B846F1}">
                <asvg:svgBlip xmlns:asvg="http://schemas.microsoft.com/office/drawing/2016/SVG/main" r:embed="rId5"/>
              </a:ext>
            </a:extLst>
          </a:blip>
          <a:srcRect t="4816"/>
          <a:stretch/>
        </p:blipFill>
        <p:spPr>
          <a:xfrm>
            <a:off x="993760" y="1220707"/>
            <a:ext cx="9799287" cy="5596418"/>
          </a:xfrm>
          <a:prstGeom prst="rect">
            <a:avLst/>
          </a:prstGeom>
        </p:spPr>
      </p:pic>
    </p:spTree>
    <p:extLst>
      <p:ext uri="{BB962C8B-B14F-4D97-AF65-F5344CB8AC3E}">
        <p14:creationId xmlns:p14="http://schemas.microsoft.com/office/powerpoint/2010/main" val="288906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5C31-D3D8-4276-E3DF-3F056BC49BBB}"/>
              </a:ext>
            </a:extLst>
          </p:cNvPr>
          <p:cNvSpPr>
            <a:spLocks noGrp="1"/>
          </p:cNvSpPr>
          <p:nvPr>
            <p:ph type="title"/>
          </p:nvPr>
        </p:nvSpPr>
        <p:spPr>
          <a:xfrm>
            <a:off x="696687" y="5943643"/>
            <a:ext cx="10109199" cy="598032"/>
          </a:xfrm>
        </p:spPr>
        <p:txBody>
          <a:bodyPr vert="horz" lIns="91440" tIns="45720" rIns="91440" bIns="45720" rtlCol="0" anchor="ctr">
            <a:normAutofit/>
          </a:bodyPr>
          <a:lstStyle/>
          <a:p>
            <a:r>
              <a:rPr lang="en-US" sz="3600" dirty="0"/>
              <a:t>Comparison with previous methods (PCC)</a:t>
            </a:r>
          </a:p>
        </p:txBody>
      </p:sp>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413E96-E9E2-DDE9-973B-CD7CB19DC9E7}"/>
              </a:ext>
            </a:extLst>
          </p:cNvPr>
          <p:cNvPicPr>
            <a:picLocks noChangeAspect="1"/>
          </p:cNvPicPr>
          <p:nvPr/>
        </p:nvPicPr>
        <p:blipFill>
          <a:blip r:embed="rId3"/>
          <a:stretch>
            <a:fillRect/>
          </a:stretch>
        </p:blipFill>
        <p:spPr>
          <a:xfrm>
            <a:off x="13036550" y="-235744"/>
            <a:ext cx="4356100" cy="2527300"/>
          </a:xfrm>
          <a:prstGeom prst="rect">
            <a:avLst/>
          </a:prstGeom>
        </p:spPr>
      </p:pic>
      <p:sp>
        <p:nvSpPr>
          <p:cNvPr id="8" name="Content Placeholder 2">
            <a:extLst>
              <a:ext uri="{FF2B5EF4-FFF2-40B4-BE49-F238E27FC236}">
                <a16:creationId xmlns:a16="http://schemas.microsoft.com/office/drawing/2014/main" id="{0A630993-B302-EF4D-9E15-BC68B6BCD84F}"/>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10" name="Picture 9">
            <a:extLst>
              <a:ext uri="{FF2B5EF4-FFF2-40B4-BE49-F238E27FC236}">
                <a16:creationId xmlns:a16="http://schemas.microsoft.com/office/drawing/2014/main" id="{0896B963-2D05-3348-3163-CCDC84C686E2}"/>
              </a:ext>
            </a:extLst>
          </p:cNvPr>
          <p:cNvPicPr>
            <a:picLocks noChangeAspect="1"/>
          </p:cNvPicPr>
          <p:nvPr/>
        </p:nvPicPr>
        <p:blipFill>
          <a:blip r:embed="rId4"/>
          <a:stretch>
            <a:fillRect/>
          </a:stretch>
        </p:blipFill>
        <p:spPr>
          <a:xfrm>
            <a:off x="648732" y="1020542"/>
            <a:ext cx="10678127" cy="4816916"/>
          </a:xfrm>
          <a:prstGeom prst="rect">
            <a:avLst/>
          </a:prstGeom>
        </p:spPr>
      </p:pic>
    </p:spTree>
    <p:extLst>
      <p:ext uri="{BB962C8B-B14F-4D97-AF65-F5344CB8AC3E}">
        <p14:creationId xmlns:p14="http://schemas.microsoft.com/office/powerpoint/2010/main" val="2847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674-B040-46E1-93BD-0F768836F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5E363-8045-6B0D-8AC9-D10C65C9C7F2}"/>
              </a:ext>
            </a:extLst>
          </p:cNvPr>
          <p:cNvSpPr>
            <a:spLocks noGrp="1"/>
          </p:cNvSpPr>
          <p:nvPr>
            <p:ph type="title"/>
          </p:nvPr>
        </p:nvSpPr>
        <p:spPr>
          <a:xfrm>
            <a:off x="696687" y="5943643"/>
            <a:ext cx="10109199" cy="598032"/>
          </a:xfrm>
        </p:spPr>
        <p:txBody>
          <a:bodyPr vert="horz" lIns="91440" tIns="45720" rIns="91440" bIns="45720" rtlCol="0" anchor="ctr">
            <a:normAutofit/>
          </a:bodyPr>
          <a:lstStyle/>
          <a:p>
            <a:r>
              <a:rPr lang="en-US" sz="3600" dirty="0"/>
              <a:t>Comparison with previous methods (PCC)</a:t>
            </a:r>
          </a:p>
        </p:txBody>
      </p:sp>
      <p:pic>
        <p:nvPicPr>
          <p:cNvPr id="4" name="Picture 3">
            <a:extLst>
              <a:ext uri="{FF2B5EF4-FFF2-40B4-BE49-F238E27FC236}">
                <a16:creationId xmlns:a16="http://schemas.microsoft.com/office/drawing/2014/main" id="{CE40F901-1DE8-75AB-F312-0C5AF104F0F7}"/>
              </a:ext>
            </a:extLst>
          </p:cNvPr>
          <p:cNvPicPr>
            <a:picLocks noChangeAspect="1"/>
          </p:cNvPicPr>
          <p:nvPr/>
        </p:nvPicPr>
        <p:blipFill>
          <a:blip r:embed="rId3"/>
          <a:stretch>
            <a:fillRect/>
          </a:stretch>
        </p:blipFill>
        <p:spPr>
          <a:xfrm>
            <a:off x="13036550" y="-235744"/>
            <a:ext cx="4356100" cy="2527300"/>
          </a:xfrm>
          <a:prstGeom prst="rect">
            <a:avLst/>
          </a:prstGeom>
        </p:spPr>
      </p:pic>
      <p:sp>
        <p:nvSpPr>
          <p:cNvPr id="8" name="Content Placeholder 2">
            <a:extLst>
              <a:ext uri="{FF2B5EF4-FFF2-40B4-BE49-F238E27FC236}">
                <a16:creationId xmlns:a16="http://schemas.microsoft.com/office/drawing/2014/main" id="{A83F8639-73CA-F7E0-BFCD-7DD3142F2AB4}"/>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3" name="Picture 2">
            <a:extLst>
              <a:ext uri="{FF2B5EF4-FFF2-40B4-BE49-F238E27FC236}">
                <a16:creationId xmlns:a16="http://schemas.microsoft.com/office/drawing/2014/main" id="{CA6D38A5-FB7B-3321-332B-B78CBE59E792}"/>
              </a:ext>
            </a:extLst>
          </p:cNvPr>
          <p:cNvPicPr>
            <a:picLocks noChangeAspect="1"/>
          </p:cNvPicPr>
          <p:nvPr/>
        </p:nvPicPr>
        <p:blipFill>
          <a:blip r:embed="rId4"/>
          <a:stretch>
            <a:fillRect/>
          </a:stretch>
        </p:blipFill>
        <p:spPr>
          <a:xfrm>
            <a:off x="696686" y="927305"/>
            <a:ext cx="10109199" cy="5016338"/>
          </a:xfrm>
          <a:prstGeom prst="rect">
            <a:avLst/>
          </a:prstGeom>
        </p:spPr>
      </p:pic>
    </p:spTree>
    <p:extLst>
      <p:ext uri="{BB962C8B-B14F-4D97-AF65-F5344CB8AC3E}">
        <p14:creationId xmlns:p14="http://schemas.microsoft.com/office/powerpoint/2010/main" val="209155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7C70-A246-100D-0E26-499CD32C559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846B5A6-9ACC-8E9D-6E1E-3A4E3D6EF3DF}"/>
              </a:ext>
            </a:extLst>
          </p:cNvPr>
          <p:cNvSpPr>
            <a:spLocks noGrp="1"/>
          </p:cNvSpPr>
          <p:nvPr>
            <p:ph idx="1"/>
          </p:nvPr>
        </p:nvSpPr>
        <p:spPr/>
        <p:txBody>
          <a:bodyPr/>
          <a:lstStyle/>
          <a:p>
            <a:r>
              <a:rPr lang="en-US" dirty="0"/>
              <a:t>Exp 3: Text to image generation</a:t>
            </a:r>
          </a:p>
          <a:p>
            <a:pPr lvl="1"/>
            <a:r>
              <a:rPr lang="en-US" dirty="0"/>
              <a:t> using a weighted scoring system based of distances in CIE Color Lab space to determine if text to image approach could also be feasible</a:t>
            </a:r>
          </a:p>
          <a:p>
            <a:r>
              <a:rPr lang="en-US" dirty="0"/>
              <a:t>Model evaluation metrics</a:t>
            </a:r>
          </a:p>
          <a:p>
            <a:pPr lvl="1"/>
            <a:endParaRPr lang="en-US" dirty="0"/>
          </a:p>
        </p:txBody>
      </p:sp>
    </p:spTree>
    <p:extLst>
      <p:ext uri="{BB962C8B-B14F-4D97-AF65-F5344CB8AC3E}">
        <p14:creationId xmlns:p14="http://schemas.microsoft.com/office/powerpoint/2010/main" val="4206543162"/>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EB414-DDE4-84AD-9A3C-9B37362F14B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Questions?</a:t>
            </a:r>
          </a:p>
        </p:txBody>
      </p:sp>
      <p:pic>
        <p:nvPicPr>
          <p:cNvPr id="7" name="Graphic 6" descr="Question mark">
            <a:extLst>
              <a:ext uri="{FF2B5EF4-FFF2-40B4-BE49-F238E27FC236}">
                <a16:creationId xmlns:a16="http://schemas.microsoft.com/office/drawing/2014/main" id="{36714499-AC9A-EE61-DC63-60C3A8CE0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Question mark">
            <a:extLst>
              <a:ext uri="{FF2B5EF4-FFF2-40B4-BE49-F238E27FC236}">
                <a16:creationId xmlns:a16="http://schemas.microsoft.com/office/drawing/2014/main" id="{9A56986D-1912-4134-8B82-62CA4D0D1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01143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127B-A571-F36E-5421-19EE0A38D3F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37E15E6-43E9-C0F8-8D06-43C8B821AAA2}"/>
              </a:ext>
            </a:extLst>
          </p:cNvPr>
          <p:cNvSpPr>
            <a:spLocks noGrp="1"/>
          </p:cNvSpPr>
          <p:nvPr>
            <p:ph idx="1"/>
          </p:nvPr>
        </p:nvSpPr>
        <p:spPr/>
        <p:txBody>
          <a:bodyPr/>
          <a:lstStyle/>
          <a:p>
            <a:r>
              <a:rPr lang="en-US" dirty="0"/>
              <a:t>To do </a:t>
            </a:r>
          </a:p>
        </p:txBody>
      </p:sp>
    </p:spTree>
    <p:extLst>
      <p:ext uri="{BB962C8B-B14F-4D97-AF65-F5344CB8AC3E}">
        <p14:creationId xmlns:p14="http://schemas.microsoft.com/office/powerpoint/2010/main" val="12790610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3338A0-C596-5C14-6064-D9B529449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9622B-1166-92AD-1351-C209F18C059B}"/>
              </a:ext>
            </a:extLst>
          </p:cNvPr>
          <p:cNvSpPr>
            <a:spLocks noGrp="1"/>
          </p:cNvSpPr>
          <p:nvPr>
            <p:ph type="title"/>
          </p:nvPr>
        </p:nvSpPr>
        <p:spPr>
          <a:xfrm>
            <a:off x="7384130" y="1128094"/>
            <a:ext cx="4087493" cy="1415270"/>
          </a:xfrm>
        </p:spPr>
        <p:txBody>
          <a:bodyPr anchor="t">
            <a:normAutofit/>
          </a:bodyPr>
          <a:lstStyle/>
          <a:p>
            <a:r>
              <a:rPr lang="en-US" sz="3200" dirty="0"/>
              <a:t>We infer semantic meaning from color choices.</a:t>
            </a:r>
          </a:p>
        </p:txBody>
      </p:sp>
      <p:sp>
        <p:nvSpPr>
          <p:cNvPr id="15" name="Rectangle 14">
            <a:extLst>
              <a:ext uri="{FF2B5EF4-FFF2-40B4-BE49-F238E27FC236}">
                <a16:creationId xmlns:a16="http://schemas.microsoft.com/office/drawing/2014/main" id="{C2C4DA7F-970F-D06B-22CC-EF5DED61A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9C3B42-982D-51EC-9879-F2B77EEE9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810E49A-D336-D588-EC7E-4C46B4F8B75E}"/>
              </a:ext>
            </a:extLst>
          </p:cNvPr>
          <p:cNvPicPr>
            <a:picLocks noChangeAspect="1"/>
          </p:cNvPicPr>
          <p:nvPr/>
        </p:nvPicPr>
        <p:blipFill>
          <a:blip r:embed="rId4"/>
          <a:stretch>
            <a:fillRect/>
          </a:stretch>
        </p:blipFill>
        <p:spPr>
          <a:xfrm>
            <a:off x="833717" y="1429833"/>
            <a:ext cx="4870398" cy="3998333"/>
          </a:xfrm>
          <a:prstGeom prst="rect">
            <a:avLst/>
          </a:prstGeom>
        </p:spPr>
      </p:pic>
      <p:pic>
        <p:nvPicPr>
          <p:cNvPr id="6" name="Graphic 5" descr="Arrow: Slight curve with solid fill">
            <a:extLst>
              <a:ext uri="{FF2B5EF4-FFF2-40B4-BE49-F238E27FC236}">
                <a16:creationId xmlns:a16="http://schemas.microsoft.com/office/drawing/2014/main" id="{C0214F4A-3B06-7370-4A8E-8B1C9655B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1470" y="2991677"/>
            <a:ext cx="591089" cy="591089"/>
          </a:xfrm>
          <a:prstGeom prst="rect">
            <a:avLst/>
          </a:prstGeom>
        </p:spPr>
      </p:pic>
      <p:sp>
        <p:nvSpPr>
          <p:cNvPr id="8" name="TextBox 7">
            <a:extLst>
              <a:ext uri="{FF2B5EF4-FFF2-40B4-BE49-F238E27FC236}">
                <a16:creationId xmlns:a16="http://schemas.microsoft.com/office/drawing/2014/main" id="{358E4A60-5488-9A89-3809-508DA94A7CDF}"/>
              </a:ext>
            </a:extLst>
          </p:cNvPr>
          <p:cNvSpPr txBox="1"/>
          <p:nvPr/>
        </p:nvSpPr>
        <p:spPr>
          <a:xfrm>
            <a:off x="8450934" y="3041101"/>
            <a:ext cx="3017052" cy="646331"/>
          </a:xfrm>
          <a:prstGeom prst="rect">
            <a:avLst/>
          </a:prstGeom>
          <a:noFill/>
        </p:spPr>
        <p:txBody>
          <a:bodyPr wrap="square" rtlCol="0">
            <a:spAutoFit/>
          </a:bodyPr>
          <a:lstStyle/>
          <a:p>
            <a:r>
              <a:rPr lang="en-US" dirty="0"/>
              <a:t>We can leverage color for visual communication</a:t>
            </a:r>
          </a:p>
        </p:txBody>
      </p:sp>
      <p:pic>
        <p:nvPicPr>
          <p:cNvPr id="11" name="Graphic 10" descr="Arrow: Slight curve with solid fill">
            <a:extLst>
              <a:ext uri="{FF2B5EF4-FFF2-40B4-BE49-F238E27FC236}">
                <a16:creationId xmlns:a16="http://schemas.microsoft.com/office/drawing/2014/main" id="{38F8151B-897E-35B1-FB72-276D1C449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107" y="4018090"/>
            <a:ext cx="591089" cy="591089"/>
          </a:xfrm>
          <a:prstGeom prst="rect">
            <a:avLst/>
          </a:prstGeom>
        </p:spPr>
      </p:pic>
      <p:sp>
        <p:nvSpPr>
          <p:cNvPr id="12" name="TextBox 11">
            <a:extLst>
              <a:ext uri="{FF2B5EF4-FFF2-40B4-BE49-F238E27FC236}">
                <a16:creationId xmlns:a16="http://schemas.microsoft.com/office/drawing/2014/main" id="{8E18BEA2-94BA-92E9-B7F2-E7041607BA83}"/>
              </a:ext>
            </a:extLst>
          </p:cNvPr>
          <p:cNvSpPr txBox="1"/>
          <p:nvPr/>
        </p:nvSpPr>
        <p:spPr>
          <a:xfrm>
            <a:off x="8454571" y="4067514"/>
            <a:ext cx="3017052" cy="923330"/>
          </a:xfrm>
          <a:prstGeom prst="rect">
            <a:avLst/>
          </a:prstGeom>
          <a:noFill/>
        </p:spPr>
        <p:txBody>
          <a:bodyPr wrap="square" rtlCol="0">
            <a:spAutoFit/>
          </a:bodyPr>
          <a:lstStyle/>
          <a:p>
            <a:r>
              <a:rPr lang="en-US" dirty="0"/>
              <a:t>Misleading color encodings impede effective communication </a:t>
            </a:r>
          </a:p>
        </p:txBody>
      </p:sp>
    </p:spTree>
    <p:extLst>
      <p:ext uri="{BB962C8B-B14F-4D97-AF65-F5344CB8AC3E}">
        <p14:creationId xmlns:p14="http://schemas.microsoft.com/office/powerpoint/2010/main" val="27916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D2F57-89EF-83B4-95D5-AE5C99DEBC2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Motivation: Automatic Color Palette Generation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D56EF13-DCFE-B6F0-5D98-7A552FDFF1EF}"/>
              </a:ext>
            </a:extLst>
          </p:cNvPr>
          <p:cNvPicPr>
            <a:picLocks noGrp="1" noChangeAspect="1"/>
          </p:cNvPicPr>
          <p:nvPr>
            <p:ph idx="1"/>
          </p:nvPr>
        </p:nvPicPr>
        <p:blipFill>
          <a:blip r:embed="rId4"/>
          <a:stretch>
            <a:fillRect/>
          </a:stretch>
        </p:blipFill>
        <p:spPr>
          <a:xfrm>
            <a:off x="4654296" y="1016658"/>
            <a:ext cx="7214616" cy="4797251"/>
          </a:xfrm>
          <a:prstGeom prst="rect">
            <a:avLst/>
          </a:prstGeom>
        </p:spPr>
      </p:pic>
    </p:spTree>
    <p:extLst>
      <p:ext uri="{BB962C8B-B14F-4D97-AF65-F5344CB8AC3E}">
        <p14:creationId xmlns:p14="http://schemas.microsoft.com/office/powerpoint/2010/main" val="6341184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D2255-591A-E198-0EF6-CE2CADD54D6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Previous Literature</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62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575A-6AD1-B1D5-C81A-2642F5E72BD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a:latin typeface="+mj-lt"/>
                <a:ea typeface="+mj-ea"/>
                <a:cs typeface="+mj-cs"/>
              </a:rPr>
              <a:t>Estimating Color-Concept Associations from Image Statistics</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02A31-1E24-7CA5-441F-841853C52EE1}"/>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dirty="0">
                <a:latin typeface="+mn-lt"/>
                <a:ea typeface="+mn-ea"/>
                <a:cs typeface="+mn-cs"/>
              </a:rPr>
              <a:t>Ragini Rathore, Zachary </a:t>
            </a:r>
            <a:r>
              <a:rPr lang="en-US" sz="2200" kern="1200" dirty="0" err="1">
                <a:latin typeface="+mn-lt"/>
                <a:ea typeface="+mn-ea"/>
                <a:cs typeface="+mn-cs"/>
              </a:rPr>
              <a:t>Leggon</a:t>
            </a:r>
            <a:r>
              <a:rPr lang="en-US" sz="2200" kern="1200" dirty="0">
                <a:latin typeface="+mn-lt"/>
                <a:ea typeface="+mn-ea"/>
                <a:cs typeface="+mn-cs"/>
              </a:rPr>
              <a:t>, Laurent Lessard, and Karen B. </a:t>
            </a:r>
            <a:r>
              <a:rPr lang="en-US" sz="2200" kern="1200" dirty="0" err="1">
                <a:latin typeface="+mn-lt"/>
                <a:ea typeface="+mn-ea"/>
                <a:cs typeface="+mn-cs"/>
              </a:rPr>
              <a:t>Schlos</a:t>
            </a:r>
            <a:endParaRPr lang="en-US" sz="2200" kern="1200" dirty="0">
              <a:latin typeface="+mn-lt"/>
              <a:ea typeface="+mn-ea"/>
              <a:cs typeface="+mn-cs"/>
            </a:endParaRPr>
          </a:p>
        </p:txBody>
      </p:sp>
      <p:pic>
        <p:nvPicPr>
          <p:cNvPr id="4" name="Picture 3" descr="A diagram of a diagram of a variety of weights&#10;&#10;Description automatically generated with medium confidence">
            <a:extLst>
              <a:ext uri="{FF2B5EF4-FFF2-40B4-BE49-F238E27FC236}">
                <a16:creationId xmlns:a16="http://schemas.microsoft.com/office/drawing/2014/main" id="{F751C283-95BD-E62E-E2D5-116726C04987}"/>
              </a:ext>
            </a:extLst>
          </p:cNvPr>
          <p:cNvPicPr>
            <a:picLocks noChangeAspect="1"/>
          </p:cNvPicPr>
          <p:nvPr/>
        </p:nvPicPr>
        <p:blipFill>
          <a:blip r:embed="rId3"/>
          <a:srcRect l="3213" r="3502" b="24984"/>
          <a:stretch/>
        </p:blipFill>
        <p:spPr>
          <a:xfrm>
            <a:off x="101416" y="2356238"/>
            <a:ext cx="11989168" cy="4169934"/>
          </a:xfrm>
          <a:prstGeom prst="rect">
            <a:avLst/>
          </a:prstGeom>
        </p:spPr>
      </p:pic>
    </p:spTree>
    <p:extLst>
      <p:ext uri="{BB962C8B-B14F-4D97-AF65-F5344CB8AC3E}">
        <p14:creationId xmlns:p14="http://schemas.microsoft.com/office/powerpoint/2010/main" val="32419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4AD29-55DB-BC7E-E906-5F22426696D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569C47-F65C-25EC-0942-CFC813B81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BAD24-D618-D6AA-8381-9A268B22D588}"/>
              </a:ext>
            </a:extLst>
          </p:cNvPr>
          <p:cNvSpPr>
            <a:spLocks noGrp="1"/>
          </p:cNvSpPr>
          <p:nvPr>
            <p:ph type="title"/>
          </p:nvPr>
        </p:nvSpPr>
        <p:spPr>
          <a:xfrm>
            <a:off x="630936" y="502920"/>
            <a:ext cx="3419856" cy="1463040"/>
          </a:xfrm>
        </p:spPr>
        <p:txBody>
          <a:bodyPr vert="horz" lIns="91440" tIns="45720" rIns="91440" bIns="45720" rtlCol="0" anchor="ctr">
            <a:normAutofit fontScale="90000"/>
          </a:bodyPr>
          <a:lstStyle/>
          <a:p>
            <a:r>
              <a:rPr lang="en-US" sz="2800" dirty="0"/>
              <a:t>Large Language Models Estimate Fine-Grained Human Color-Concept Associations</a:t>
            </a:r>
            <a:endParaRPr lang="en-US" sz="2600" kern="1200" dirty="0">
              <a:latin typeface="+mj-lt"/>
              <a:ea typeface="+mj-ea"/>
              <a:cs typeface="+mj-cs"/>
            </a:endParaRPr>
          </a:p>
        </p:txBody>
      </p:sp>
      <p:sp>
        <p:nvSpPr>
          <p:cNvPr id="20" name="sketch line">
            <a:extLst>
              <a:ext uri="{FF2B5EF4-FFF2-40B4-BE49-F238E27FC236}">
                <a16:creationId xmlns:a16="http://schemas.microsoft.com/office/drawing/2014/main" id="{76285AAD-6B9B-DED2-57EF-80DFBB29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A033C3-7FFB-2F3A-A593-12371D6F48E8}"/>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400" dirty="0" err="1"/>
              <a:t>Kushin</a:t>
            </a:r>
            <a:r>
              <a:rPr lang="en-US" sz="2400" dirty="0"/>
              <a:t> Mukherjee, Timothy T. Rogers, Karen B. Schloss</a:t>
            </a:r>
          </a:p>
        </p:txBody>
      </p:sp>
      <p:pic>
        <p:nvPicPr>
          <p:cNvPr id="5" name="Picture 4">
            <a:extLst>
              <a:ext uri="{FF2B5EF4-FFF2-40B4-BE49-F238E27FC236}">
                <a16:creationId xmlns:a16="http://schemas.microsoft.com/office/drawing/2014/main" id="{C2B05453-2D4A-564E-3B82-5AA18A33F557}"/>
              </a:ext>
            </a:extLst>
          </p:cNvPr>
          <p:cNvPicPr>
            <a:picLocks noChangeAspect="1"/>
          </p:cNvPicPr>
          <p:nvPr/>
        </p:nvPicPr>
        <p:blipFill>
          <a:blip r:embed="rId3"/>
          <a:srcRect b="14545"/>
          <a:stretch/>
        </p:blipFill>
        <p:spPr>
          <a:xfrm>
            <a:off x="1297764" y="2223715"/>
            <a:ext cx="9596471" cy="4490251"/>
          </a:xfrm>
          <a:prstGeom prst="rect">
            <a:avLst/>
          </a:prstGeom>
        </p:spPr>
      </p:pic>
    </p:spTree>
    <p:extLst>
      <p:ext uri="{BB962C8B-B14F-4D97-AF65-F5344CB8AC3E}">
        <p14:creationId xmlns:p14="http://schemas.microsoft.com/office/powerpoint/2010/main" val="236062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80414D-F3DD-35A6-511D-AE0B4A71A89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FBF4AA1-5F67-1C78-74D0-DBDCBAF74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3A77D-B24F-7F1C-5DE1-2C46BAC7FA27}"/>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dirty="0">
                <a:latin typeface="+mj-lt"/>
                <a:ea typeface="+mj-ea"/>
                <a:cs typeface="+mj-cs"/>
              </a:rPr>
              <a:t>Self-Supervised Color Concept Association via Image Colorization</a:t>
            </a:r>
          </a:p>
        </p:txBody>
      </p:sp>
      <p:sp>
        <p:nvSpPr>
          <p:cNvPr id="20" name="sketch line">
            <a:extLst>
              <a:ext uri="{FF2B5EF4-FFF2-40B4-BE49-F238E27FC236}">
                <a16:creationId xmlns:a16="http://schemas.microsoft.com/office/drawing/2014/main" id="{87E404F2-C2C8-2F50-8B03-318A3028F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5DAF1C-96D9-04FC-7633-2DC3F1E2E92E}"/>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dirty="0" err="1">
                <a:latin typeface="+mn-lt"/>
                <a:ea typeface="+mn-ea"/>
                <a:cs typeface="+mn-cs"/>
              </a:rPr>
              <a:t>Ruizhen</a:t>
            </a:r>
            <a:r>
              <a:rPr lang="en-US" sz="2200" kern="1200" dirty="0">
                <a:latin typeface="+mn-lt"/>
                <a:ea typeface="+mn-ea"/>
                <a:cs typeface="+mn-cs"/>
              </a:rPr>
              <a:t> Hu, </a:t>
            </a:r>
            <a:r>
              <a:rPr lang="en-US" sz="2200" kern="1200" dirty="0" err="1">
                <a:latin typeface="+mn-lt"/>
                <a:ea typeface="+mn-ea"/>
                <a:cs typeface="+mn-cs"/>
              </a:rPr>
              <a:t>Ziqi</a:t>
            </a:r>
            <a:r>
              <a:rPr lang="en-US" sz="2200" kern="1200" dirty="0">
                <a:latin typeface="+mn-lt"/>
                <a:ea typeface="+mn-ea"/>
                <a:cs typeface="+mn-cs"/>
              </a:rPr>
              <a:t> Ye, Bin Chen, Oliver van </a:t>
            </a:r>
            <a:r>
              <a:rPr lang="en-US" sz="2200" kern="1200" dirty="0" err="1">
                <a:latin typeface="+mn-lt"/>
                <a:ea typeface="+mn-ea"/>
                <a:cs typeface="+mn-cs"/>
              </a:rPr>
              <a:t>Kaick</a:t>
            </a:r>
            <a:r>
              <a:rPr lang="en-US" sz="2200" kern="1200" dirty="0">
                <a:latin typeface="+mn-lt"/>
                <a:ea typeface="+mn-ea"/>
                <a:cs typeface="+mn-cs"/>
              </a:rPr>
              <a:t>, and Hui Huang</a:t>
            </a:r>
          </a:p>
        </p:txBody>
      </p:sp>
      <p:pic>
        <p:nvPicPr>
          <p:cNvPr id="6" name="Picture 5">
            <a:extLst>
              <a:ext uri="{FF2B5EF4-FFF2-40B4-BE49-F238E27FC236}">
                <a16:creationId xmlns:a16="http://schemas.microsoft.com/office/drawing/2014/main" id="{B15AE6CC-ABC6-E685-C16E-FD71E6A690E6}"/>
              </a:ext>
            </a:extLst>
          </p:cNvPr>
          <p:cNvPicPr>
            <a:picLocks noChangeAspect="1"/>
          </p:cNvPicPr>
          <p:nvPr/>
        </p:nvPicPr>
        <p:blipFill>
          <a:blip r:embed="rId3"/>
          <a:srcRect b="17166"/>
          <a:stretch/>
        </p:blipFill>
        <p:spPr>
          <a:xfrm>
            <a:off x="1283403" y="2279375"/>
            <a:ext cx="9625193" cy="4347707"/>
          </a:xfrm>
          <a:prstGeom prst="rect">
            <a:avLst/>
          </a:prstGeom>
        </p:spPr>
      </p:pic>
    </p:spTree>
    <p:extLst>
      <p:ext uri="{BB962C8B-B14F-4D97-AF65-F5344CB8AC3E}">
        <p14:creationId xmlns:p14="http://schemas.microsoft.com/office/powerpoint/2010/main" val="41818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B610C7-9D1B-C394-0569-36E746870FD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How well do pretrained multimodal models perform at understanding color concept associations?</a:t>
            </a:r>
          </a:p>
        </p:txBody>
      </p:sp>
      <p:pic>
        <p:nvPicPr>
          <p:cNvPr id="4" name="Picture 3">
            <a:extLst>
              <a:ext uri="{FF2B5EF4-FFF2-40B4-BE49-F238E27FC236}">
                <a16:creationId xmlns:a16="http://schemas.microsoft.com/office/drawing/2014/main" id="{5C6E11AB-B9F7-2763-3D77-8975ACCF0CAE}"/>
              </a:ext>
            </a:extLst>
          </p:cNvPr>
          <p:cNvPicPr>
            <a:picLocks noChangeAspect="1"/>
          </p:cNvPicPr>
          <p:nvPr/>
        </p:nvPicPr>
        <p:blipFill>
          <a:blip r:embed="rId4"/>
          <a:srcRect t="7009" b="20401"/>
          <a:stretch/>
        </p:blipFill>
        <p:spPr>
          <a:xfrm>
            <a:off x="986920" y="2514600"/>
            <a:ext cx="10218159" cy="3782834"/>
          </a:xfrm>
          <a:prstGeom prst="rect">
            <a:avLst/>
          </a:prstGeom>
        </p:spPr>
      </p:pic>
      <p:sp>
        <p:nvSpPr>
          <p:cNvPr id="24" name="Title 1">
            <a:extLst>
              <a:ext uri="{FF2B5EF4-FFF2-40B4-BE49-F238E27FC236}">
                <a16:creationId xmlns:a16="http://schemas.microsoft.com/office/drawing/2014/main" id="{EB9EDDF2-5668-DC8E-D2E5-0F9C2A74ECA5}"/>
              </a:ext>
            </a:extLst>
          </p:cNvPr>
          <p:cNvSpPr>
            <a:spLocks noGrp="1"/>
          </p:cNvSpPr>
          <p:nvPr>
            <p:ph type="title"/>
          </p:nvPr>
        </p:nvSpPr>
        <p:spPr>
          <a:xfrm>
            <a:off x="630936" y="502920"/>
            <a:ext cx="3419856" cy="1463040"/>
          </a:xfrm>
        </p:spPr>
        <p:txBody>
          <a:bodyPr anchor="ctr">
            <a:normAutofit fontScale="90000"/>
          </a:bodyPr>
          <a:lstStyle/>
          <a:p>
            <a:r>
              <a:rPr lang="en-US" sz="3000" dirty="0"/>
              <a:t>Our Approach:</a:t>
            </a:r>
            <a:br>
              <a:rPr lang="en-US" sz="3000" dirty="0"/>
            </a:br>
            <a:r>
              <a:rPr lang="en-US" sz="3000" dirty="0"/>
              <a:t> Zero-Shot transfer for Multimodal Models (CLIP)</a:t>
            </a:r>
          </a:p>
        </p:txBody>
      </p:sp>
      <p:sp>
        <p:nvSpPr>
          <p:cNvPr id="26" name="TextBox 25">
            <a:extLst>
              <a:ext uri="{FF2B5EF4-FFF2-40B4-BE49-F238E27FC236}">
                <a16:creationId xmlns:a16="http://schemas.microsoft.com/office/drawing/2014/main" id="{F63869ED-8AB9-722D-3A72-F4ADDFE63678}"/>
              </a:ext>
            </a:extLst>
          </p:cNvPr>
          <p:cNvSpPr txBox="1"/>
          <p:nvPr/>
        </p:nvSpPr>
        <p:spPr>
          <a:xfrm>
            <a:off x="1090906" y="6506370"/>
            <a:ext cx="10440837" cy="830997"/>
          </a:xfrm>
          <a:prstGeom prst="rect">
            <a:avLst/>
          </a:prstGeom>
          <a:noFill/>
        </p:spPr>
        <p:txBody>
          <a:bodyPr wrap="square" anchor="b">
            <a:spAutoFit/>
          </a:bodyPr>
          <a:lstStyle/>
          <a:p>
            <a:pPr algn="l"/>
            <a:r>
              <a:rPr lang="en-US" sz="1600" b="0" i="0" dirty="0">
                <a:solidFill>
                  <a:schemeClr val="bg2">
                    <a:lumMod val="50000"/>
                  </a:schemeClr>
                </a:solidFill>
                <a:effectLst/>
                <a:latin typeface="Arial" panose="020B0604020202020204" pitchFamily="34" charset="0"/>
              </a:rPr>
              <a:t>Figure from A. Radford, et al. Learning transferable visual models from natural language</a:t>
            </a:r>
            <a:r>
              <a:rPr lang="en-US" sz="1600" dirty="0">
                <a:solidFill>
                  <a:schemeClr val="bg2">
                    <a:lumMod val="50000"/>
                  </a:schemeClr>
                </a:solidFill>
                <a:latin typeface="Lato" panose="020F0502020204030204" pitchFamily="34" charset="0"/>
              </a:rPr>
              <a:t> </a:t>
            </a:r>
            <a:r>
              <a:rPr lang="en-US" sz="1600" b="0" i="0" dirty="0">
                <a:solidFill>
                  <a:schemeClr val="bg2">
                    <a:lumMod val="50000"/>
                  </a:schemeClr>
                </a:solidFill>
                <a:effectLst/>
                <a:latin typeface="Arial" panose="020B0604020202020204" pitchFamily="34" charset="0"/>
              </a:rPr>
              <a:t>supervision. ICML 2021</a:t>
            </a:r>
            <a:endParaRPr lang="en-US" sz="1600" b="0" i="0" dirty="0">
              <a:solidFill>
                <a:schemeClr val="bg2">
                  <a:lumMod val="50000"/>
                </a:schemeClr>
              </a:solidFill>
              <a:effectLst/>
              <a:latin typeface="Lato" panose="020F0502020204030204" pitchFamily="34" charset="0"/>
            </a:endParaRPr>
          </a:p>
          <a:p>
            <a:pPr algn="l"/>
            <a:br>
              <a:rPr lang="en-US" sz="1600" b="0" i="0" dirty="0">
                <a:solidFill>
                  <a:schemeClr val="bg2">
                    <a:lumMod val="50000"/>
                  </a:schemeClr>
                </a:solidFill>
                <a:effectLst/>
                <a:latin typeface="Lato" panose="020F0502020204030203" pitchFamily="34" charset="0"/>
              </a:rPr>
            </a:br>
            <a:endParaRPr lang="en-US" sz="1600" b="0" i="0" dirty="0">
              <a:solidFill>
                <a:schemeClr val="bg2">
                  <a:lumMod val="50000"/>
                </a:schemeClr>
              </a:solidFill>
              <a:effectLst/>
              <a:latin typeface="Lato" panose="020F0502020204030203" pitchFamily="34" charset="0"/>
            </a:endParaRPr>
          </a:p>
        </p:txBody>
      </p:sp>
    </p:spTree>
    <p:extLst>
      <p:ext uri="{BB962C8B-B14F-4D97-AF65-F5344CB8AC3E}">
        <p14:creationId xmlns:p14="http://schemas.microsoft.com/office/powerpoint/2010/main" val="350488787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2373</TotalTime>
  <Words>3120</Words>
  <Application>Microsoft Macintosh PowerPoint</Application>
  <PresentationFormat>Widescreen</PresentationFormat>
  <Paragraphs>237</Paragraphs>
  <Slides>29</Slides>
  <Notes>24</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Aptos Display</vt:lpstr>
      <vt:lpstr>Arial</vt:lpstr>
      <vt:lpstr>Calibri</vt:lpstr>
      <vt:lpstr>Lato</vt:lpstr>
      <vt:lpstr>Noto Sans</vt:lpstr>
      <vt:lpstr>Office Theme</vt:lpstr>
      <vt:lpstr>Do Multimodal Models Show Evidence of Semantic Color Discriminability?</vt:lpstr>
      <vt:lpstr>Background </vt:lpstr>
      <vt:lpstr>We infer semantic meaning from color choices.</vt:lpstr>
      <vt:lpstr>Motivation: Automatic Color Palette Generation </vt:lpstr>
      <vt:lpstr>Previous Literature</vt:lpstr>
      <vt:lpstr>Estimating Color-Concept Associations from Image Statistics</vt:lpstr>
      <vt:lpstr>Large Language Models Estimate Fine-Grained Human Color-Concept Associations</vt:lpstr>
      <vt:lpstr>Self-Supervised Color Concept Association via Image Colorization</vt:lpstr>
      <vt:lpstr>Our Approach:  Zero-Shot transfer for Multimodal Models (CLIP)</vt:lpstr>
      <vt:lpstr>Data</vt:lpstr>
      <vt:lpstr>PowerPoint Presentation</vt:lpstr>
      <vt:lpstr>PowerPoint Presentation</vt:lpstr>
      <vt:lpstr>PowerPoint Presentation</vt:lpstr>
      <vt:lpstr>PowerPoint Presentation</vt:lpstr>
      <vt:lpstr>diff betw ViT B 32 &amp; Microsoft version</vt:lpstr>
      <vt:lpstr>Results</vt:lpstr>
      <vt:lpstr>Results</vt:lpstr>
      <vt:lpstr>Results</vt:lpstr>
      <vt:lpstr>Results</vt:lpstr>
      <vt:lpstr>Exp 1 &amp; 2:</vt:lpstr>
      <vt:lpstr>Predicted vs Ground Truth Rankings</vt:lpstr>
      <vt:lpstr>Performance across concepts</vt:lpstr>
      <vt:lpstr>Why else may we be underperforming for concepts like: working, sleeping, mushroom, driving, and comfort</vt:lpstr>
      <vt:lpstr>Model Comparison</vt:lpstr>
      <vt:lpstr>Comparison with previous methods (PCC)</vt:lpstr>
      <vt:lpstr>Comparison with previous methods (PCC)</vt:lpstr>
      <vt:lpstr>Next steps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Helen Roettges</dc:creator>
  <cp:lastModifiedBy>Ryan Moreno</cp:lastModifiedBy>
  <cp:revision>22</cp:revision>
  <dcterms:created xsi:type="dcterms:W3CDTF">2024-12-06T16:44:15Z</dcterms:created>
  <dcterms:modified xsi:type="dcterms:W3CDTF">2024-12-08T21:50:25Z</dcterms:modified>
</cp:coreProperties>
</file>